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9" r:id="rId6"/>
    <p:sldId id="257" r:id="rId7"/>
    <p:sldId id="262" r:id="rId8"/>
    <p:sldId id="261" r:id="rId9"/>
    <p:sldId id="258" r:id="rId10"/>
    <p:sldId id="264" r:id="rId11"/>
    <p:sldId id="260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CC8C4-8C98-4CE4-84CD-76C1C5EF2C98}" v="718" dt="2022-04-25T15:23:32.491"/>
    <p1510:client id="{28433FAA-3687-077B-E53F-519A892E55FE}" v="90" dt="2022-04-25T15:18:40.689"/>
    <p1510:client id="{56E05691-F794-476C-9F09-3BA7A9DFDB72}" v="3" dt="2022-04-25T14:48:41.369"/>
    <p1510:client id="{75A27ACC-F502-1B20-FEE6-FB5AAF571EF1}" v="418" dt="2022-04-25T15:22:56.045"/>
    <p1510:client id="{E4A4D082-1C93-4888-9EFD-3F764D404C9E}" v="680" dt="2022-04-25T15:21:53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ED8B3-4B97-4D49-87F8-9947C08A3264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0868AF1-BFD0-4D49-981D-765E87B417E6}">
      <dgm:prSet/>
      <dgm:spPr/>
      <dgm:t>
        <a:bodyPr/>
        <a:lstStyle/>
        <a:p>
          <a:r>
            <a:rPr lang="pl-PL" b="0" i="0" dirty="0"/>
            <a:t>-Religijny wymiar wydarzenia nie odgrywa tam żadnej roli. Boże Narodzenie w Holandii zaczyna się od przyniesienia do domu i udekorowania prawdziwej choinki. Zwykle dzieje się to tuż po</a:t>
          </a:r>
          <a:r>
            <a:rPr lang="pl-PL" b="1" i="0" dirty="0"/>
            <a:t> 5 grudnia</a:t>
          </a:r>
          <a:r>
            <a:rPr lang="pl-PL" b="0" i="0" dirty="0"/>
            <a:t>, czyli po holenderskich mikołajkach.</a:t>
          </a:r>
          <a:endParaRPr lang="en-US" dirty="0"/>
        </a:p>
      </dgm:t>
    </dgm:pt>
    <dgm:pt modelId="{596DEC5C-0096-4981-B4D6-F762FD2D25E0}" type="parTrans" cxnId="{771AD2D5-A0B1-4913-A95B-06E5F59FB2D0}">
      <dgm:prSet/>
      <dgm:spPr/>
      <dgm:t>
        <a:bodyPr/>
        <a:lstStyle/>
        <a:p>
          <a:endParaRPr lang="en-US"/>
        </a:p>
      </dgm:t>
    </dgm:pt>
    <dgm:pt modelId="{8D38C6BB-C782-428E-A01B-22C0252F8854}" type="sibTrans" cxnId="{771AD2D5-A0B1-4913-A95B-06E5F59FB2D0}">
      <dgm:prSet/>
      <dgm:spPr/>
      <dgm:t>
        <a:bodyPr/>
        <a:lstStyle/>
        <a:p>
          <a:endParaRPr lang="en-US"/>
        </a:p>
      </dgm:t>
    </dgm:pt>
    <dgm:pt modelId="{875A1330-D7C6-43E4-B42C-FADBC0B6DA2D}">
      <dgm:prSet/>
      <dgm:spPr/>
      <dgm:t>
        <a:bodyPr/>
        <a:lstStyle/>
        <a:p>
          <a:r>
            <a:rPr lang="pl-PL" b="0" i="0"/>
            <a:t>-W Holandii jako święto traktowane są dwa dni: </a:t>
          </a:r>
          <a:r>
            <a:rPr lang="pl-PL" b="1" i="0"/>
            <a:t>Niedziela Wielkanocna i Poniedziałek Wielkanocny,</a:t>
          </a:r>
          <a:r>
            <a:rPr lang="pl-PL" b="0" i="0"/>
            <a:t> Czasem także Wielki Piątek. Śniadanie wielkanocne jest bardzo popularnym zwyczajem wśród Holendrów</a:t>
          </a:r>
          <a:endParaRPr lang="en-US"/>
        </a:p>
      </dgm:t>
    </dgm:pt>
    <dgm:pt modelId="{966E0DF2-3F81-4CF5-B435-A74CA368C2CF}" type="parTrans" cxnId="{21D24E87-E67B-4BFD-8611-47B400925461}">
      <dgm:prSet/>
      <dgm:spPr/>
      <dgm:t>
        <a:bodyPr/>
        <a:lstStyle/>
        <a:p>
          <a:endParaRPr lang="en-US"/>
        </a:p>
      </dgm:t>
    </dgm:pt>
    <dgm:pt modelId="{4FE67934-2C96-4473-B944-1771973BD868}" type="sibTrans" cxnId="{21D24E87-E67B-4BFD-8611-47B400925461}">
      <dgm:prSet/>
      <dgm:spPr/>
      <dgm:t>
        <a:bodyPr/>
        <a:lstStyle/>
        <a:p>
          <a:endParaRPr lang="en-US"/>
        </a:p>
      </dgm:t>
    </dgm:pt>
    <dgm:pt modelId="{E34E5043-E8B0-406A-A581-4520B180B614}">
      <dgm:prSet/>
      <dgm:spPr/>
      <dgm:t>
        <a:bodyPr/>
        <a:lstStyle/>
        <a:p>
          <a:r>
            <a:rPr lang="pl-PL" b="0" i="0"/>
            <a:t>-W Holandii jest Wigilia, nazwana Kerstavond, ale obchody Wigilii</a:t>
          </a:r>
          <a:r>
            <a:rPr lang="pl-PL" b="1" i="0"/>
            <a:t> 24 grudnia</a:t>
          </a:r>
          <a:r>
            <a:rPr lang="pl-PL" b="0" i="0"/>
            <a:t> to raczej spotkanie ze znajomymi lub z sąsiadami. 24 grudnia to normalny dzień pracujący.</a:t>
          </a:r>
          <a:endParaRPr lang="en-US"/>
        </a:p>
      </dgm:t>
    </dgm:pt>
    <dgm:pt modelId="{DEBAE036-7AD0-490C-8136-F305E7333F53}" type="parTrans" cxnId="{21F9145B-87C3-4749-B9B9-A7005707C7C6}">
      <dgm:prSet/>
      <dgm:spPr/>
      <dgm:t>
        <a:bodyPr/>
        <a:lstStyle/>
        <a:p>
          <a:endParaRPr lang="en-US"/>
        </a:p>
      </dgm:t>
    </dgm:pt>
    <dgm:pt modelId="{856A8995-07C5-45E1-AC20-300A7928D482}" type="sibTrans" cxnId="{21F9145B-87C3-4749-B9B9-A7005707C7C6}">
      <dgm:prSet/>
      <dgm:spPr/>
      <dgm:t>
        <a:bodyPr/>
        <a:lstStyle/>
        <a:p>
          <a:endParaRPr lang="en-US"/>
        </a:p>
      </dgm:t>
    </dgm:pt>
    <dgm:pt modelId="{EBFB7EFD-C1EC-4652-A482-6BB7F1E7AF63}" type="pres">
      <dgm:prSet presAssocID="{A15ED8B3-4B97-4D49-87F8-9947C08A3264}" presName="vert0" presStyleCnt="0">
        <dgm:presLayoutVars>
          <dgm:dir/>
          <dgm:animOne val="branch"/>
          <dgm:animLvl val="lvl"/>
        </dgm:presLayoutVars>
      </dgm:prSet>
      <dgm:spPr/>
    </dgm:pt>
    <dgm:pt modelId="{58E2AAB6-1947-49F2-A12C-FF0A7B58A032}" type="pres">
      <dgm:prSet presAssocID="{E0868AF1-BFD0-4D49-981D-765E87B417E6}" presName="thickLine" presStyleLbl="alignNode1" presStyleIdx="0" presStyleCnt="3"/>
      <dgm:spPr/>
    </dgm:pt>
    <dgm:pt modelId="{CB8BD042-8F65-46D1-81FC-FEEB0E8666D2}" type="pres">
      <dgm:prSet presAssocID="{E0868AF1-BFD0-4D49-981D-765E87B417E6}" presName="horz1" presStyleCnt="0"/>
      <dgm:spPr/>
    </dgm:pt>
    <dgm:pt modelId="{362BA3D8-AD3E-47C0-952F-7F4D90E06EC2}" type="pres">
      <dgm:prSet presAssocID="{E0868AF1-BFD0-4D49-981D-765E87B417E6}" presName="tx1" presStyleLbl="revTx" presStyleIdx="0" presStyleCnt="3"/>
      <dgm:spPr/>
    </dgm:pt>
    <dgm:pt modelId="{B294E0B1-C163-4545-804B-CAE3A6E20F43}" type="pres">
      <dgm:prSet presAssocID="{E0868AF1-BFD0-4D49-981D-765E87B417E6}" presName="vert1" presStyleCnt="0"/>
      <dgm:spPr/>
    </dgm:pt>
    <dgm:pt modelId="{025BD7F8-8ABA-4C5A-8B42-1D9E0C08EC96}" type="pres">
      <dgm:prSet presAssocID="{875A1330-D7C6-43E4-B42C-FADBC0B6DA2D}" presName="thickLine" presStyleLbl="alignNode1" presStyleIdx="1" presStyleCnt="3"/>
      <dgm:spPr/>
    </dgm:pt>
    <dgm:pt modelId="{B0E6FA9B-CAAF-442C-A46C-46D8D4C3F3EE}" type="pres">
      <dgm:prSet presAssocID="{875A1330-D7C6-43E4-B42C-FADBC0B6DA2D}" presName="horz1" presStyleCnt="0"/>
      <dgm:spPr/>
    </dgm:pt>
    <dgm:pt modelId="{9234A8FE-4276-4B00-B7A5-0C6860D1F545}" type="pres">
      <dgm:prSet presAssocID="{875A1330-D7C6-43E4-B42C-FADBC0B6DA2D}" presName="tx1" presStyleLbl="revTx" presStyleIdx="1" presStyleCnt="3"/>
      <dgm:spPr/>
    </dgm:pt>
    <dgm:pt modelId="{1C0F7649-07EB-4BA6-B6B1-600AA2BA0E59}" type="pres">
      <dgm:prSet presAssocID="{875A1330-D7C6-43E4-B42C-FADBC0B6DA2D}" presName="vert1" presStyleCnt="0"/>
      <dgm:spPr/>
    </dgm:pt>
    <dgm:pt modelId="{945CD5B9-4921-46DA-AF84-A94352A97F1B}" type="pres">
      <dgm:prSet presAssocID="{E34E5043-E8B0-406A-A581-4520B180B614}" presName="thickLine" presStyleLbl="alignNode1" presStyleIdx="2" presStyleCnt="3"/>
      <dgm:spPr/>
    </dgm:pt>
    <dgm:pt modelId="{5DF9E46D-4B53-4CC6-9F5A-E6CCAF52BE7F}" type="pres">
      <dgm:prSet presAssocID="{E34E5043-E8B0-406A-A581-4520B180B614}" presName="horz1" presStyleCnt="0"/>
      <dgm:spPr/>
    </dgm:pt>
    <dgm:pt modelId="{6C5F53EA-EA92-461A-9A88-1E7817B16E0D}" type="pres">
      <dgm:prSet presAssocID="{E34E5043-E8B0-406A-A581-4520B180B614}" presName="tx1" presStyleLbl="revTx" presStyleIdx="2" presStyleCnt="3"/>
      <dgm:spPr/>
    </dgm:pt>
    <dgm:pt modelId="{8F352A05-0523-4771-8E7A-651B626F6BBE}" type="pres">
      <dgm:prSet presAssocID="{E34E5043-E8B0-406A-A581-4520B180B614}" presName="vert1" presStyleCnt="0"/>
      <dgm:spPr/>
    </dgm:pt>
  </dgm:ptLst>
  <dgm:cxnLst>
    <dgm:cxn modelId="{9FCE8E29-AE90-4EF2-8C0D-29CEF78DE995}" type="presOf" srcId="{E0868AF1-BFD0-4D49-981D-765E87B417E6}" destId="{362BA3D8-AD3E-47C0-952F-7F4D90E06EC2}" srcOrd="0" destOrd="0" presId="urn:microsoft.com/office/officeart/2008/layout/LinedList"/>
    <dgm:cxn modelId="{385A8330-70E8-40C1-A282-40805C7EC94C}" type="presOf" srcId="{875A1330-D7C6-43E4-B42C-FADBC0B6DA2D}" destId="{9234A8FE-4276-4B00-B7A5-0C6860D1F545}" srcOrd="0" destOrd="0" presId="urn:microsoft.com/office/officeart/2008/layout/LinedList"/>
    <dgm:cxn modelId="{21F9145B-87C3-4749-B9B9-A7005707C7C6}" srcId="{A15ED8B3-4B97-4D49-87F8-9947C08A3264}" destId="{E34E5043-E8B0-406A-A581-4520B180B614}" srcOrd="2" destOrd="0" parTransId="{DEBAE036-7AD0-490C-8136-F305E7333F53}" sibTransId="{856A8995-07C5-45E1-AC20-300A7928D482}"/>
    <dgm:cxn modelId="{58874787-BD25-403A-9CEC-A0BEE0DB3ED4}" type="presOf" srcId="{A15ED8B3-4B97-4D49-87F8-9947C08A3264}" destId="{EBFB7EFD-C1EC-4652-A482-6BB7F1E7AF63}" srcOrd="0" destOrd="0" presId="urn:microsoft.com/office/officeart/2008/layout/LinedList"/>
    <dgm:cxn modelId="{21D24E87-E67B-4BFD-8611-47B400925461}" srcId="{A15ED8B3-4B97-4D49-87F8-9947C08A3264}" destId="{875A1330-D7C6-43E4-B42C-FADBC0B6DA2D}" srcOrd="1" destOrd="0" parTransId="{966E0DF2-3F81-4CF5-B435-A74CA368C2CF}" sibTransId="{4FE67934-2C96-4473-B944-1771973BD868}"/>
    <dgm:cxn modelId="{CFFBC9B5-A6BF-4BAA-8362-C399D9E0C447}" type="presOf" srcId="{E34E5043-E8B0-406A-A581-4520B180B614}" destId="{6C5F53EA-EA92-461A-9A88-1E7817B16E0D}" srcOrd="0" destOrd="0" presId="urn:microsoft.com/office/officeart/2008/layout/LinedList"/>
    <dgm:cxn modelId="{771AD2D5-A0B1-4913-A95B-06E5F59FB2D0}" srcId="{A15ED8B3-4B97-4D49-87F8-9947C08A3264}" destId="{E0868AF1-BFD0-4D49-981D-765E87B417E6}" srcOrd="0" destOrd="0" parTransId="{596DEC5C-0096-4981-B4D6-F762FD2D25E0}" sibTransId="{8D38C6BB-C782-428E-A01B-22C0252F8854}"/>
    <dgm:cxn modelId="{35AFD066-0164-4677-B87B-B24A54FADCB7}" type="presParOf" srcId="{EBFB7EFD-C1EC-4652-A482-6BB7F1E7AF63}" destId="{58E2AAB6-1947-49F2-A12C-FF0A7B58A032}" srcOrd="0" destOrd="0" presId="urn:microsoft.com/office/officeart/2008/layout/LinedList"/>
    <dgm:cxn modelId="{6F8C2C2A-618A-4045-999C-DCF63768F43B}" type="presParOf" srcId="{EBFB7EFD-C1EC-4652-A482-6BB7F1E7AF63}" destId="{CB8BD042-8F65-46D1-81FC-FEEB0E8666D2}" srcOrd="1" destOrd="0" presId="urn:microsoft.com/office/officeart/2008/layout/LinedList"/>
    <dgm:cxn modelId="{59B9D2DA-2F53-4F17-AF65-663ECBD9D8F7}" type="presParOf" srcId="{CB8BD042-8F65-46D1-81FC-FEEB0E8666D2}" destId="{362BA3D8-AD3E-47C0-952F-7F4D90E06EC2}" srcOrd="0" destOrd="0" presId="urn:microsoft.com/office/officeart/2008/layout/LinedList"/>
    <dgm:cxn modelId="{47A55A26-22D6-476D-AC0B-0FDE8B5D8173}" type="presParOf" srcId="{CB8BD042-8F65-46D1-81FC-FEEB0E8666D2}" destId="{B294E0B1-C163-4545-804B-CAE3A6E20F43}" srcOrd="1" destOrd="0" presId="urn:microsoft.com/office/officeart/2008/layout/LinedList"/>
    <dgm:cxn modelId="{0036D1B9-EB75-4ABE-B5C7-CADC6FB13D58}" type="presParOf" srcId="{EBFB7EFD-C1EC-4652-A482-6BB7F1E7AF63}" destId="{025BD7F8-8ABA-4C5A-8B42-1D9E0C08EC96}" srcOrd="2" destOrd="0" presId="urn:microsoft.com/office/officeart/2008/layout/LinedList"/>
    <dgm:cxn modelId="{20124372-97C4-4419-BA28-B748DCBE8EA6}" type="presParOf" srcId="{EBFB7EFD-C1EC-4652-A482-6BB7F1E7AF63}" destId="{B0E6FA9B-CAAF-442C-A46C-46D8D4C3F3EE}" srcOrd="3" destOrd="0" presId="urn:microsoft.com/office/officeart/2008/layout/LinedList"/>
    <dgm:cxn modelId="{EA7DB36E-36FF-41A9-8521-3BD4117F1EB7}" type="presParOf" srcId="{B0E6FA9B-CAAF-442C-A46C-46D8D4C3F3EE}" destId="{9234A8FE-4276-4B00-B7A5-0C6860D1F545}" srcOrd="0" destOrd="0" presId="urn:microsoft.com/office/officeart/2008/layout/LinedList"/>
    <dgm:cxn modelId="{CE71E3F1-2411-4605-A913-D6578442C010}" type="presParOf" srcId="{B0E6FA9B-CAAF-442C-A46C-46D8D4C3F3EE}" destId="{1C0F7649-07EB-4BA6-B6B1-600AA2BA0E59}" srcOrd="1" destOrd="0" presId="urn:microsoft.com/office/officeart/2008/layout/LinedList"/>
    <dgm:cxn modelId="{129F266F-1729-45CF-9658-1861372DFE89}" type="presParOf" srcId="{EBFB7EFD-C1EC-4652-A482-6BB7F1E7AF63}" destId="{945CD5B9-4921-46DA-AF84-A94352A97F1B}" srcOrd="4" destOrd="0" presId="urn:microsoft.com/office/officeart/2008/layout/LinedList"/>
    <dgm:cxn modelId="{5BA94248-800F-48A9-8A61-581C6F001FB8}" type="presParOf" srcId="{EBFB7EFD-C1EC-4652-A482-6BB7F1E7AF63}" destId="{5DF9E46D-4B53-4CC6-9F5A-E6CCAF52BE7F}" srcOrd="5" destOrd="0" presId="urn:microsoft.com/office/officeart/2008/layout/LinedList"/>
    <dgm:cxn modelId="{DF5948EB-3963-4BC8-B0C0-ADEE3A194636}" type="presParOf" srcId="{5DF9E46D-4B53-4CC6-9F5A-E6CCAF52BE7F}" destId="{6C5F53EA-EA92-461A-9A88-1E7817B16E0D}" srcOrd="0" destOrd="0" presId="urn:microsoft.com/office/officeart/2008/layout/LinedList"/>
    <dgm:cxn modelId="{A5D8320B-05F3-46D3-9A5E-37C310B02844}" type="presParOf" srcId="{5DF9E46D-4B53-4CC6-9F5A-E6CCAF52BE7F}" destId="{8F352A05-0523-4771-8E7A-651B626F6B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2AAB6-1947-49F2-A12C-FF0A7B58A032}">
      <dsp:nvSpPr>
        <dsp:cNvPr id="0" name=""/>
        <dsp:cNvSpPr/>
      </dsp:nvSpPr>
      <dsp:spPr>
        <a:xfrm>
          <a:off x="0" y="1861"/>
          <a:ext cx="62092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2BA3D8-AD3E-47C0-952F-7F4D90E06EC2}">
      <dsp:nvSpPr>
        <dsp:cNvPr id="0" name=""/>
        <dsp:cNvSpPr/>
      </dsp:nvSpPr>
      <dsp:spPr>
        <a:xfrm>
          <a:off x="0" y="1861"/>
          <a:ext cx="6209299" cy="1269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dirty="0"/>
            <a:t>-Religijny wymiar wydarzenia nie odgrywa tam żadnej roli. Boże Narodzenie w Holandii zaczyna się od przyniesienia do domu i udekorowania prawdziwej choinki. Zwykle dzieje się to tuż po</a:t>
          </a:r>
          <a:r>
            <a:rPr lang="pl-PL" sz="1600" b="1" i="0" kern="1200" dirty="0"/>
            <a:t> 5 grudnia</a:t>
          </a:r>
          <a:r>
            <a:rPr lang="pl-PL" sz="1600" b="0" i="0" kern="1200" dirty="0"/>
            <a:t>, czyli po holenderskich mikołajkach.</a:t>
          </a:r>
          <a:endParaRPr lang="en-US" sz="1600" kern="1200" dirty="0"/>
        </a:p>
      </dsp:txBody>
      <dsp:txXfrm>
        <a:off x="0" y="1861"/>
        <a:ext cx="6209299" cy="1269339"/>
      </dsp:txXfrm>
    </dsp:sp>
    <dsp:sp modelId="{025BD7F8-8ABA-4C5A-8B42-1D9E0C08EC96}">
      <dsp:nvSpPr>
        <dsp:cNvPr id="0" name=""/>
        <dsp:cNvSpPr/>
      </dsp:nvSpPr>
      <dsp:spPr>
        <a:xfrm>
          <a:off x="0" y="1271200"/>
          <a:ext cx="62092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34A8FE-4276-4B00-B7A5-0C6860D1F545}">
      <dsp:nvSpPr>
        <dsp:cNvPr id="0" name=""/>
        <dsp:cNvSpPr/>
      </dsp:nvSpPr>
      <dsp:spPr>
        <a:xfrm>
          <a:off x="0" y="1271200"/>
          <a:ext cx="6209299" cy="1269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/>
            <a:t>-W Holandii jako święto traktowane są dwa dni: </a:t>
          </a:r>
          <a:r>
            <a:rPr lang="pl-PL" sz="1600" b="1" i="0" kern="1200"/>
            <a:t>Niedziela Wielkanocna i Poniedziałek Wielkanocny,</a:t>
          </a:r>
          <a:r>
            <a:rPr lang="pl-PL" sz="1600" b="0" i="0" kern="1200"/>
            <a:t> Czasem także Wielki Piątek. Śniadanie wielkanocne jest bardzo popularnym zwyczajem wśród Holendrów</a:t>
          </a:r>
          <a:endParaRPr lang="en-US" sz="1600" kern="1200"/>
        </a:p>
      </dsp:txBody>
      <dsp:txXfrm>
        <a:off x="0" y="1271200"/>
        <a:ext cx="6209299" cy="1269339"/>
      </dsp:txXfrm>
    </dsp:sp>
    <dsp:sp modelId="{945CD5B9-4921-46DA-AF84-A94352A97F1B}">
      <dsp:nvSpPr>
        <dsp:cNvPr id="0" name=""/>
        <dsp:cNvSpPr/>
      </dsp:nvSpPr>
      <dsp:spPr>
        <a:xfrm>
          <a:off x="0" y="2540539"/>
          <a:ext cx="62092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5F53EA-EA92-461A-9A88-1E7817B16E0D}">
      <dsp:nvSpPr>
        <dsp:cNvPr id="0" name=""/>
        <dsp:cNvSpPr/>
      </dsp:nvSpPr>
      <dsp:spPr>
        <a:xfrm>
          <a:off x="0" y="2540539"/>
          <a:ext cx="6209299" cy="1269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/>
            <a:t>-W Holandii jest Wigilia, nazwana Kerstavond, ale obchody Wigilii</a:t>
          </a:r>
          <a:r>
            <a:rPr lang="pl-PL" sz="1600" b="1" i="0" kern="1200"/>
            <a:t> 24 grudnia</a:t>
          </a:r>
          <a:r>
            <a:rPr lang="pl-PL" sz="1600" b="0" i="0" kern="1200"/>
            <a:t> to raczej spotkanie ze znajomymi lub z sąsiadami. 24 grudnia to normalny dzień pracujący.</a:t>
          </a:r>
          <a:endParaRPr lang="en-US" sz="1600" kern="1200"/>
        </a:p>
      </dsp:txBody>
      <dsp:txXfrm>
        <a:off x="0" y="2540539"/>
        <a:ext cx="6209299" cy="1269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04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03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65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74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632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92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97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71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5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75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08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96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34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12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8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84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B986066-805A-4BD2-9177-BA27566AE459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606501-27BC-4360-A197-3326526D9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D3624E-437A-A800-604D-44009A197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7"/>
          </a:xfrm>
        </p:spPr>
        <p:txBody>
          <a:bodyPr/>
          <a:lstStyle/>
          <a:p>
            <a:r>
              <a:rPr lang="pl-PL" dirty="0">
                <a:cs typeface="Calibri Light"/>
              </a:rPr>
              <a:t>Holandia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357CA4-C5FA-EAED-E691-22FE9C978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Ogólne przedstawienie kraju Tulipanów</a:t>
            </a:r>
          </a:p>
        </p:txBody>
      </p:sp>
    </p:spTree>
    <p:extLst>
      <p:ext uri="{BB962C8B-B14F-4D97-AF65-F5344CB8AC3E}">
        <p14:creationId xmlns:p14="http://schemas.microsoft.com/office/powerpoint/2010/main" val="378622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477-9235-4F42-8940-03AF9B07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                        KONIEC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FDFE9-2F71-A6FE-8B87-D3B76EB4F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Prezentację</a:t>
            </a:r>
            <a:r>
              <a:rPr lang="en-GB" dirty="0"/>
              <a:t> </a:t>
            </a:r>
            <a:r>
              <a:rPr lang="en-GB" dirty="0" err="1"/>
              <a:t>wykonali</a:t>
            </a:r>
            <a:r>
              <a:rPr lang="en-GB" dirty="0"/>
              <a:t> Grzegorz </a:t>
            </a:r>
            <a:r>
              <a:rPr lang="en-GB" dirty="0" err="1"/>
              <a:t>Kocon</a:t>
            </a:r>
            <a:r>
              <a:rPr lang="pl-PL" dirty="0"/>
              <a:t>, Michał Siek, Kuba Boczek i Cezary Dobosz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4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95D32D-1044-46A8-0CD9-FBD23DE0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7"/>
            <a:ext cx="4535926" cy="1933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Historia Holandii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B890FD-8EF0-B3AE-399F-745DD4EF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7145" y="3175001"/>
            <a:ext cx="4535926" cy="30389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Nazwa  Holandia  pochodzi  od północnej  części  Niderlandów. W starożytności  tereny  te  zostały zasiedlone  przez  ludy 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germańskie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od 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któ</a:t>
            </a:r>
            <a:r>
              <a:rPr lang="pl-PL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ych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  wywodzą  się współcześni  holendrzy. W średniowieczu  Holenderskie ziemie 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były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zajmowane</a:t>
            </a:r>
            <a:r>
              <a:rPr lang="pl-PL" sz="1400" dirty="0"/>
              <a:t>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przez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francuzów</a:t>
            </a:r>
            <a:r>
              <a:rPr lang="pl-PL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l-PL" sz="1400" dirty="0"/>
              <a:t>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niemców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pl-PL" sz="1400" dirty="0"/>
              <a:t>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hiszpanów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</a:t>
            </a:r>
            <a:r>
              <a:rPr lang="pl-PL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 XVII w. nastąpił rozkwit gospodarczy, w wyniku którego Holandia stała się jednym z najbogatszych państw, a także potęgą morską i handlową Europy. Holandia  nie brała  Udziału w  pierwszej  wojnie  światowej  a podczas drugiej była okupowana przez III rzeszę.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Obecnie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Holandia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jest</a:t>
            </a:r>
            <a:r>
              <a:rPr lang="pl-PL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jednym</a:t>
            </a:r>
            <a:r>
              <a:rPr lang="en-US" sz="14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  z  najbogatszych krajów Europy.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E05F59-B0CE-4202-8535-C784A87D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D285E4-DEDD-413F-9891-DDEA04E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88CFCDA-FF23-4605-BD26-38F7DD82C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1E4E44-A132-4F45-A046-70A6CF09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Obraz 3" descr="Obraz zawierający tekst, zewnętrzne, stare, malowanie&#10;&#10;Opis wygenerowany automatycznie">
            <a:extLst>
              <a:ext uri="{FF2B5EF4-FFF2-40B4-BE49-F238E27FC236}">
                <a16:creationId xmlns:a16="http://schemas.microsoft.com/office/drawing/2014/main" id="{10DC69A1-646A-4336-8C9D-6EA233586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491572"/>
            <a:ext cx="4983737" cy="38748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1045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5DD2B5F-4DFB-8EF1-C9AD-AE23A73B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622322"/>
          </a:xfrm>
        </p:spPr>
        <p:txBody>
          <a:bodyPr>
            <a:normAutofit/>
          </a:bodyPr>
          <a:lstStyle/>
          <a:p>
            <a:r>
              <a:rPr lang="pl-PL" dirty="0"/>
              <a:t>Tradycje Holandii</a:t>
            </a:r>
          </a:p>
        </p:txBody>
      </p:sp>
      <p:pic>
        <p:nvPicPr>
          <p:cNvPr id="4" name="Obraz 3" descr="Obraz zawierający tekst, znak&#10;&#10;Opis wygenerowany automatycznie">
            <a:extLst>
              <a:ext uri="{FF2B5EF4-FFF2-40B4-BE49-F238E27FC236}">
                <a16:creationId xmlns:a16="http://schemas.microsoft.com/office/drawing/2014/main" id="{63781AD4-3A1E-4925-95E4-334EF4855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" r="7718" b="-3"/>
          <a:stretch/>
        </p:blipFill>
        <p:spPr>
          <a:xfrm>
            <a:off x="7541342" y="645106"/>
            <a:ext cx="4002201" cy="55853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63A145D-516D-5F17-AF9B-C6F95883A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46823"/>
              </p:ext>
            </p:extLst>
          </p:nvPr>
        </p:nvGraphicFramePr>
        <p:xfrm>
          <a:off x="639098" y="2418735"/>
          <a:ext cx="6209299" cy="381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2410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E2AAB6-1947-49F2-A12C-FF0A7B58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58E2AAB6-1947-49F2-A12C-FF0A7B58A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58E2AAB6-1947-49F2-A12C-FF0A7B58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58E2AAB6-1947-49F2-A12C-FF0A7B58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2BA3D8-AD3E-47C0-952F-7F4D90E06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362BA3D8-AD3E-47C0-952F-7F4D90E06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362BA3D8-AD3E-47C0-952F-7F4D90E06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362BA3D8-AD3E-47C0-952F-7F4D90E06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5BD7F8-8ABA-4C5A-8B42-1D9E0C08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025BD7F8-8ABA-4C5A-8B42-1D9E0C08E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025BD7F8-8ABA-4C5A-8B42-1D9E0C08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025BD7F8-8ABA-4C5A-8B42-1D9E0C08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34A8FE-4276-4B00-B7A5-0C6860D1F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9234A8FE-4276-4B00-B7A5-0C6860D1F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9234A8FE-4276-4B00-B7A5-0C6860D1F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9234A8FE-4276-4B00-B7A5-0C6860D1F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5CD5B9-4921-46DA-AF84-A94352A9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945CD5B9-4921-46DA-AF84-A94352A97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945CD5B9-4921-46DA-AF84-A94352A9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945CD5B9-4921-46DA-AF84-A94352A9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5F53EA-EA92-461A-9A88-1E7817B16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6C5F53EA-EA92-461A-9A88-1E7817B16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6C5F53EA-EA92-461A-9A88-1E7817B16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graphicEl>
                                              <a:dgm id="{6C5F53EA-EA92-461A-9A88-1E7817B16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2F25159-47A9-44F7-B312-6E26A06E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FBE8CE-F048-4375-81F2-39C22C968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B552D9-BE6A-4858-B352-6E2EF9F00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4BFD0D-DC53-4A48-88D5-3846F85D2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52FC2CF-5CFE-40D3-9DC7-6D6A35C0F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E8880-2AF6-4F43-841B-53A06EF71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C0C724-AECC-440E-BD64-DC784701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935FF3-0509-47A8-ACC5-5AF1D7D4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C58A8F7-9168-43B9-B34F-CEDE9D090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1CC479C-BBB9-4C73-BCC7-5B28F7A7D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0645D5A-C4C0-4DA7-AF04-069F6B5A5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D373F68-6A63-4656-B096-BD0B40761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5E12A-6F4E-05B7-98DE-75AC65D9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3590301" cy="72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 dirty="0" err="1">
                <a:latin typeface="+mj-lt"/>
                <a:ea typeface="+mj-ea"/>
                <a:cs typeface="+mj-cs"/>
              </a:rPr>
              <a:t>Religia</a:t>
            </a:r>
            <a:r>
              <a:rPr lang="en-US" sz="3600" dirty="0"/>
              <a:t> </a:t>
            </a:r>
            <a:r>
              <a:rPr lang="en-US" sz="3600" dirty="0" err="1"/>
              <a:t>Holandii</a:t>
            </a:r>
            <a:endParaRPr lang="en-US" sz="3600" b="0" i="0" kern="12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9F042-970D-D9DE-CC0E-97DAC8E7F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603500"/>
            <a:ext cx="3481054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Religią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dominującą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Holandii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jest 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chrześcijaństwo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Dwa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najważniejsze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kościoły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Kościół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Rzymskokatolicki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oraz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Kościół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Protestancki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Katolicyzm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wyznaje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około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25%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populacji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protestantyzm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zaś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10%.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Większość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Holendrów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deklaruje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jednak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jako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osoby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niewierzące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niepraktykujące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Picture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85E1BE25-C66F-A336-7A64-3FE39EE2F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7194" y="2775951"/>
            <a:ext cx="6134326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15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F7DB25-E3F5-459E-996B-692A9B94E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D704B3-4912-44B8-92A4-A4E91D27B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27F4DD-F1FE-F9E7-4185-7D1F5C9F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47801"/>
            <a:ext cx="8620967" cy="855132"/>
          </a:xfrm>
        </p:spPr>
        <p:txBody>
          <a:bodyPr>
            <a:normAutofit/>
          </a:bodyPr>
          <a:lstStyle/>
          <a:p>
            <a:r>
              <a:rPr lang="pl-PL" dirty="0"/>
              <a:t>Języki w Holandii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2C5C53-6B56-FF27-4B10-937CCDBA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2446868"/>
            <a:ext cx="8254999" cy="2971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400" dirty="0">
                <a:solidFill>
                  <a:schemeClr val="bg1"/>
                </a:solidFill>
                <a:ea typeface="+mn-lt"/>
                <a:cs typeface="+mn-lt"/>
              </a:rPr>
              <a:t>Językiem urzędowym w Holandii jest język niderlandzki</a:t>
            </a:r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chemeClr val="bg1"/>
                </a:solidFill>
                <a:ea typeface="+mn-lt"/>
                <a:cs typeface="+mn-lt"/>
              </a:rPr>
              <a:t>We Fryzji od niedawna także fryzyjski</a:t>
            </a: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chemeClr val="bg1"/>
                </a:solidFill>
                <a:ea typeface="+mn-lt"/>
                <a:cs typeface="+mn-lt"/>
              </a:rPr>
              <a:t> Holendrzy uczą się od dziecka języków obcych, bo mają świadomość, że zasięg ich rodzimego języka jest niewielki. 90% Holendrów zna angielski, a wysoką znajomość mają również niemiecki (ok. 60%) i francuski (ok. 25%).</a:t>
            </a: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chemeClr val="bg1"/>
                </a:solidFill>
                <a:ea typeface="+mn-lt"/>
                <a:cs typeface="+mn-lt"/>
              </a:rPr>
              <a:t>W Europie język niderlandzki jest używany przez około 22 miliony ludzi. Poza Holandią jest językiem urzędowym Belgii, Surinamu, Antyli Holenderskich i Aruby.</a:t>
            </a: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chemeClr val="bg1"/>
                </a:solidFill>
                <a:ea typeface="+mn-lt"/>
                <a:cs typeface="+mn-lt"/>
              </a:rPr>
              <a:t>Z tego języka wywodzi się także używany przez 60% białych (ok. 6 milionów ludzi) w Południowej Afryce (a ponadto również w Namibii) język afrikaans, który jest w pewnym stopniu zrozumiały dla każdego znającego niderlandzki, przy czym szacuje się, że jako drugim językiem posługuje się nim w Afryce Południowej ok. 10 mln ludzi, gdyż był on językiem nauczanym w szkołach.</a:t>
            </a: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5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E5E43-90D5-6F09-8AAD-9CD06A64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2983909" cy="728480"/>
          </a:xfrm>
        </p:spPr>
        <p:txBody>
          <a:bodyPr>
            <a:normAutofit/>
          </a:bodyPr>
          <a:lstStyle/>
          <a:p>
            <a:r>
              <a:rPr lang="pl-PL" dirty="0"/>
              <a:t>Król Holandii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DF05AD-7C1E-ACE1-CF6E-3716EAA0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Królem Holandii jest Wilhelm-Aleksander.</a:t>
            </a:r>
            <a:r>
              <a:rPr lang="pl-PL" dirty="0">
                <a:ea typeface="+mn-lt"/>
                <a:cs typeface="+mn-lt"/>
              </a:rPr>
              <a:t> Urodził się 27 kwietnia 1967 roku w Utrechcie. Królem Holandii jest od 30 kwietnia 2013 roku. Od</a:t>
            </a:r>
            <a:r>
              <a:rPr lang="pl-PL" dirty="0"/>
              <a:t> 2002 roku ma żonę </a:t>
            </a:r>
            <a:r>
              <a:rPr lang="pl-PL" dirty="0">
                <a:ea typeface="+mn-lt"/>
                <a:cs typeface="+mn-lt"/>
              </a:rPr>
              <a:t>Maksymą </a:t>
            </a:r>
            <a:r>
              <a:rPr lang="pl-PL" dirty="0" err="1">
                <a:ea typeface="+mn-lt"/>
                <a:cs typeface="+mn-lt"/>
              </a:rPr>
              <a:t>Zorreguietą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Cerruti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  <a:p>
            <a:r>
              <a:rPr lang="pl-PL" dirty="0"/>
              <a:t>Ma trzy córki: </a:t>
            </a:r>
            <a:r>
              <a:rPr lang="pl-PL" dirty="0">
                <a:ea typeface="+mn-lt"/>
                <a:cs typeface="+mn-lt"/>
              </a:rPr>
              <a:t> Katarzynę-Amalię (ur. 2003), Aleksję (ur. 2005) i </a:t>
            </a:r>
            <a:br>
              <a:rPr lang="pl-PL" dirty="0">
                <a:ea typeface="+mn-lt"/>
                <a:cs typeface="+mn-lt"/>
              </a:rPr>
            </a:br>
            <a:r>
              <a:rPr lang="pl-PL" dirty="0" err="1">
                <a:ea typeface="+mn-lt"/>
                <a:cs typeface="+mn-lt"/>
              </a:rPr>
              <a:t>Arianę</a:t>
            </a:r>
            <a:r>
              <a:rPr lang="pl-PL" dirty="0">
                <a:ea typeface="+mn-lt"/>
                <a:cs typeface="+mn-lt"/>
              </a:rPr>
              <a:t> (ur. 2007).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 descr="Obraz zawierający zasłona, kostium, wewnątrz, osoba&#10;&#10;Opis wygenerowany automatycznie">
            <a:extLst>
              <a:ext uri="{FF2B5EF4-FFF2-40B4-BE49-F238E27FC236}">
                <a16:creationId xmlns:a16="http://schemas.microsoft.com/office/drawing/2014/main" id="{0432A5F1-E44E-4823-95C1-5B94BD58D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7" r="7219" b="1"/>
          <a:stretch/>
        </p:blipFill>
        <p:spPr>
          <a:xfrm>
            <a:off x="8020571" y="2775951"/>
            <a:ext cx="3601158" cy="3586093"/>
          </a:xfrm>
          <a:prstGeom prst="roundRect">
            <a:avLst>
              <a:gd name="adj" fmla="val 1858"/>
            </a:avLst>
          </a:prstGeom>
          <a:effectLst>
            <a:outerShdw blurRad="165100" dir="5400000" algn="tl" rotWithShape="0">
              <a:srgbClr val="000000">
                <a:alpha val="43000"/>
              </a:srgb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167654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DB36380-6850-A1B6-F250-99F15542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622322"/>
          </a:xfrm>
        </p:spPr>
        <p:txBody>
          <a:bodyPr>
            <a:normAutofit/>
          </a:bodyPr>
          <a:lstStyle/>
          <a:p>
            <a:r>
              <a:rPr lang="pl-PL" dirty="0"/>
              <a:t>Podział administracyjny Holandii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D20699-7BAC-0C50-6C33-A7F59FF74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209299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Holandia podzielona jest na 12 prowincji, które z kolei podzielone są na 380 gmin. Oprócz tego do Holandii należą położone na </a:t>
            </a:r>
            <a:r>
              <a:rPr lang="pl-PL" dirty="0" err="1">
                <a:solidFill>
                  <a:schemeClr val="bg1"/>
                </a:solidFill>
              </a:rPr>
              <a:t>karaibach</a:t>
            </a:r>
            <a:r>
              <a:rPr lang="pl-PL" dirty="0">
                <a:solidFill>
                  <a:schemeClr val="bg1"/>
                </a:solidFill>
              </a:rPr>
              <a:t> Aruba, Curacao, Bonaire, Saaba, Sint </a:t>
            </a:r>
            <a:r>
              <a:rPr lang="pl-PL" dirty="0" err="1">
                <a:solidFill>
                  <a:schemeClr val="bg1"/>
                </a:solidFill>
              </a:rPr>
              <a:t>Eustatius</a:t>
            </a:r>
            <a:r>
              <a:rPr lang="pl-PL" dirty="0">
                <a:solidFill>
                  <a:schemeClr val="bg1"/>
                </a:solidFill>
              </a:rPr>
              <a:t> i Sint Marten. W Holandii jest 1 język regionalny i jest nim używany przez Fryzów język Fryzyjski, który jest językiem regionalnym w prowincji Fryzja.</a:t>
            </a: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18C898AD-FCAA-456A-8EB0-421C4ED7C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" r="1" b="1"/>
          <a:stretch/>
        </p:blipFill>
        <p:spPr>
          <a:xfrm>
            <a:off x="7541342" y="645106"/>
            <a:ext cx="4002201" cy="55853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86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95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316A8D-19B5-4D23-8598-C286399C9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332" r="-1" b="1337"/>
          <a:stretch/>
        </p:blipFill>
        <p:spPr>
          <a:xfrm>
            <a:off x="474132" y="452284"/>
            <a:ext cx="11243735" cy="59315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F7DB25-E3F5-459E-996B-692A9B94E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D704B3-4912-44B8-92A4-A4E91D27B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ED95F1-245B-48D2-ABC7-F090885E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47801"/>
            <a:ext cx="8620967" cy="8551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Główne cechy systemu edukacji w Holandii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F715DE-D641-4721-8205-7F848AEE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2446868"/>
            <a:ext cx="8254999" cy="2971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bg1"/>
                </a:solidFill>
              </a:rPr>
              <a:t>8 lat kształcenia w szkole podstawowej (uczniowie w wieku 4-12 lat) 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bg1"/>
                </a:solidFill>
              </a:rPr>
              <a:t>Obowiązek szkolny: rozpoczyna się w wieku 5 lat i kończy w wieku 18 lat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bg1"/>
                </a:solidFill>
              </a:rPr>
              <a:t>Wybór różnych ścieżek kształcenia w wieku 12 lat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bg1"/>
                </a:solidFill>
              </a:rPr>
              <a:t>Bardzo zróżnicowane ścieżki kształcenia już na poziomie szkoły średniej pierwszego stopnia (szkoła średnia I stopnia to 3 pierwsze lata nauki w szkołach ponadpodstawowych)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bg1"/>
                </a:solidFill>
              </a:rPr>
              <a:t>Dwie z sześciu ścieżek kształcenia prowadzą do szkolnictwa wyższego (są one ścieżką dla tych co chcą studiować) 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bg1"/>
                </a:solidFill>
              </a:rPr>
              <a:t>Cztery z sześciu ścieżek prowadzą do szkolnictwa wyższego o charakterze zawodowym. </a:t>
            </a:r>
          </a:p>
          <a:p>
            <a:pPr marL="0" indent="0">
              <a:lnSpc>
                <a:spcPct val="90000"/>
              </a:lnSpc>
              <a:buNone/>
            </a:pPr>
            <a:endParaRPr lang="pl-PL" sz="1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solidFill>
                  <a:schemeClr val="bg1"/>
                </a:solidFill>
              </a:rPr>
              <a:t>Dzieci i młodzież w wieku 5-18 lat mają obowiązek nauki do czasu uzyskania podstawowych kwalifikacji lub ukończenia 18 roku życia. Ustawa o obowiązkowej edukacji dotyczy uczniów w wieku 5-16 lat, przy czym większość dzieci rozpoczyna szkołę podstawową już od 4. roku życia.</a:t>
            </a:r>
          </a:p>
        </p:txBody>
      </p:sp>
    </p:spTree>
    <p:extLst>
      <p:ext uri="{BB962C8B-B14F-4D97-AF65-F5344CB8AC3E}">
        <p14:creationId xmlns:p14="http://schemas.microsoft.com/office/powerpoint/2010/main" val="230024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E7DB7BD-DE1A-4B9B-ABED-713D20FC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C1ABCC-0C17-410C-8FFB-A1FAF7F3E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BB1984-8C70-427F-8C07-42BB70B5B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FBFFB4-8FE2-490E-B149-843645F9B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F157A5-E00A-463E-B8C1-540B28B0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912D45-865E-499D-82DD-0C5B0BB7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9468C92-45E9-4ADF-BAEE-21642A4C6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9392CE4-0B4D-4F6A-8BDE-437332989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684B706-D543-43E5-9863-D1FC6B4F8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FED6DAB-3707-930C-4EC7-706FEB76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622322"/>
          </a:xfrm>
        </p:spPr>
        <p:txBody>
          <a:bodyPr>
            <a:normAutofit/>
          </a:bodyPr>
          <a:lstStyle/>
          <a:p>
            <a:r>
              <a:rPr lang="pl-PL" dirty="0"/>
              <a:t>Demografia Holandii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73BF56-A9FF-35EC-883F-22CCEC9A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209299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300" dirty="0">
                <a:solidFill>
                  <a:schemeClr val="bg1"/>
                </a:solidFill>
                <a:ea typeface="+mn-lt"/>
                <a:cs typeface="+mn-lt"/>
              </a:rPr>
              <a:t>Holandia jest 24. najgęściej zaludnionym krajem świata. Oficjalna liczba 396 osób na 1 km² rośnie aż do 485 jeśli wziąć pod uwagę, że 18,4% powierzchni zajmują zbiorniki wodne.</a:t>
            </a:r>
          </a:p>
          <a:p>
            <a:pPr>
              <a:lnSpc>
                <a:spcPct val="90000"/>
              </a:lnSpc>
            </a:pPr>
            <a:r>
              <a:rPr lang="pl-PL" sz="1300" dirty="0">
                <a:solidFill>
                  <a:schemeClr val="bg1"/>
                </a:solidFill>
                <a:ea typeface="+mn-lt"/>
                <a:cs typeface="+mn-lt"/>
              </a:rPr>
              <a:t>Według rządowego biura statystycznego CBS </a:t>
            </a:r>
            <a:r>
              <a:rPr lang="pl-PL" sz="1300" dirty="0" err="1">
                <a:solidFill>
                  <a:schemeClr val="bg1"/>
                </a:solidFill>
                <a:ea typeface="+mn-lt"/>
                <a:cs typeface="+mn-lt"/>
              </a:rPr>
              <a:t>Statline</a:t>
            </a:r>
            <a:r>
              <a:rPr lang="pl-PL" sz="1300" dirty="0">
                <a:solidFill>
                  <a:schemeClr val="bg1"/>
                </a:solidFill>
                <a:ea typeface="+mn-lt"/>
                <a:cs typeface="+mn-lt"/>
              </a:rPr>
              <a:t> 80,9% obywateli Holandii ma pochodzenie wyłącznie holenderskie, 8,7% – inne europejskie, 2,2% tureckie, 1,9% marokańskie, 6,3% – inne. Jednak statystyka ta nie obejmuje całego Królestwa Niderlandów, tj. dodatkowo Aruby i Antyli Holenderskich, w których większość stanowią osoby pochodzenia </a:t>
            </a:r>
            <a:r>
              <a:rPr lang="pl-PL" sz="1300" dirty="0" err="1">
                <a:solidFill>
                  <a:schemeClr val="bg1"/>
                </a:solidFill>
                <a:ea typeface="+mn-lt"/>
                <a:cs typeface="+mn-lt"/>
              </a:rPr>
              <a:t>afrokaraibskiego</a:t>
            </a:r>
            <a:r>
              <a:rPr lang="pl-PL" sz="13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l-PL" sz="1300" dirty="0">
                <a:solidFill>
                  <a:schemeClr val="bg1"/>
                </a:solidFill>
                <a:ea typeface="+mn-lt"/>
                <a:cs typeface="+mn-lt"/>
              </a:rPr>
              <a:t>W Holandii nie ma obecnie miast o wielkości 1 mln mieszkańców lub większych, ale ‘cztery wielkie miasta’ (jak się mówi o Amsterdamie, Rotterdamie, Hadze i Utrechcie) wraz z otaczającymi je mniejszymi miejscowościami można uznać pod wieloma względami za jedno miasto. Aglomeracja ta nazywana jest </a:t>
            </a:r>
            <a:r>
              <a:rPr lang="pl-PL" sz="1300" dirty="0" err="1">
                <a:solidFill>
                  <a:schemeClr val="bg1"/>
                </a:solidFill>
                <a:ea typeface="+mn-lt"/>
                <a:cs typeface="+mn-lt"/>
              </a:rPr>
              <a:t>Randstad</a:t>
            </a:r>
            <a:r>
              <a:rPr lang="pl-PL" sz="1300" dirty="0">
                <a:solidFill>
                  <a:schemeClr val="bg1"/>
                </a:solidFill>
                <a:ea typeface="+mn-lt"/>
                <a:cs typeface="+mn-lt"/>
              </a:rPr>
              <a:t> („koło miast”) z rolniczym „zielonym sercem” (het </a:t>
            </a:r>
            <a:r>
              <a:rPr lang="pl-PL" sz="1300" dirty="0" err="1">
                <a:solidFill>
                  <a:schemeClr val="bg1"/>
                </a:solidFill>
                <a:ea typeface="+mn-lt"/>
                <a:cs typeface="+mn-lt"/>
              </a:rPr>
              <a:t>Groene</a:t>
            </a:r>
            <a:r>
              <a:rPr lang="pl-PL" sz="1300" dirty="0">
                <a:solidFill>
                  <a:schemeClr val="bg1"/>
                </a:solidFill>
                <a:ea typeface="+mn-lt"/>
                <a:cs typeface="+mn-lt"/>
              </a:rPr>
              <a:t> Hart) pośrodku. Dla porównania, 70 lat temu Holandia posiadała 2 miasta z ludnością ponad 500 tys., 4 miasta z ludnością 100–500 tys., 12 miast z ludnością 50–100 tys., 28 miast z ludnością 20–50 tys. i 86 miast z ludnością 10–20 tys.</a:t>
            </a:r>
            <a:endParaRPr lang="pl-PL" sz="1300" dirty="0">
              <a:solidFill>
                <a:schemeClr val="bg1"/>
              </a:solidFill>
            </a:endParaRPr>
          </a:p>
        </p:txBody>
      </p:sp>
      <p:pic>
        <p:nvPicPr>
          <p:cNvPr id="3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455ABC60-C47B-42EB-8A7D-DCB5C8CE9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342" y="1666816"/>
            <a:ext cx="4002201" cy="354194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2389038-1ADC-4D42-8C96-7433ADCAE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536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B270D7E6514BB58D76AB6FAB6B77" ma:contentTypeVersion="13" ma:contentTypeDescription="Utwórz nowy dokument." ma:contentTypeScope="" ma:versionID="1c2015f35db2ce33ef475417d95ca8b8">
  <xsd:schema xmlns:xsd="http://www.w3.org/2001/XMLSchema" xmlns:xs="http://www.w3.org/2001/XMLSchema" xmlns:p="http://schemas.microsoft.com/office/2006/metadata/properties" xmlns:ns3="70874119-7699-467a-938a-053867827498" xmlns:ns4="667d060b-7ab0-44c3-ae92-4c93381d25c0" targetNamespace="http://schemas.microsoft.com/office/2006/metadata/properties" ma:root="true" ma:fieldsID="2ecd963f29e8b43b64525368b8bbc012" ns3:_="" ns4:_="">
    <xsd:import namespace="70874119-7699-467a-938a-053867827498"/>
    <xsd:import namespace="667d060b-7ab0-44c3-ae92-4c93381d25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74119-7699-467a-938a-0538678274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d060b-7ab0-44c3-ae92-4c93381d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EFC18B-D8E3-49D6-B1F2-25FB50BC78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E405A0-8F2A-489F-94B5-6A8F17B22E52}">
  <ds:schemaRefs>
    <ds:schemaRef ds:uri="667d060b-7ab0-44c3-ae92-4c93381d25c0"/>
    <ds:schemaRef ds:uri="70874119-7699-467a-938a-0538678274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9D038E-7842-4665-9F6D-F1C7A86A12D2}">
  <ds:schemaRefs>
    <ds:schemaRef ds:uri="667d060b-7ab0-44c3-ae92-4c93381d25c0"/>
    <ds:schemaRef ds:uri="70874119-7699-467a-938a-0538678274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</TotalTime>
  <Words>889</Words>
  <Application>Microsoft Office PowerPoint</Application>
  <PresentationFormat>Panoramiczny</PresentationFormat>
  <Paragraphs>37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Jon (sala konferencyjna)</vt:lpstr>
      <vt:lpstr>Holandia</vt:lpstr>
      <vt:lpstr>Historia Holandii</vt:lpstr>
      <vt:lpstr>Tradycje Holandii</vt:lpstr>
      <vt:lpstr>Religia Holandii</vt:lpstr>
      <vt:lpstr>Języki w Holandii</vt:lpstr>
      <vt:lpstr>Król Holandii</vt:lpstr>
      <vt:lpstr>Podział administracyjny Holandii</vt:lpstr>
      <vt:lpstr>Główne cechy systemu edukacji w Holandii</vt:lpstr>
      <vt:lpstr>Demografia Holandii</vt:lpstr>
      <vt:lpstr>                        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Siek</dc:creator>
  <cp:lastModifiedBy>Michał Siek</cp:lastModifiedBy>
  <cp:revision>5</cp:revision>
  <dcterms:created xsi:type="dcterms:W3CDTF">2022-04-25T14:46:26Z</dcterms:created>
  <dcterms:modified xsi:type="dcterms:W3CDTF">2022-04-26T14:47:34Z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0x0101003A01B270D7E6514BB58D76AB6FAB6B77</vt:lpwstr>
  </property>
</Properties>
</file>