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18"/>
  </p:notesMasterIdLst>
  <p:handoutMasterIdLst>
    <p:handoutMasterId r:id="rId19"/>
  </p:handoutMasterIdLst>
  <p:sldIdLst>
    <p:sldId id="484" r:id="rId3"/>
    <p:sldId id="504" r:id="rId4"/>
    <p:sldId id="506" r:id="rId5"/>
    <p:sldId id="508" r:id="rId6"/>
    <p:sldId id="509" r:id="rId7"/>
    <p:sldId id="507" r:id="rId8"/>
    <p:sldId id="510" r:id="rId9"/>
    <p:sldId id="511" r:id="rId10"/>
    <p:sldId id="512" r:id="rId11"/>
    <p:sldId id="513" r:id="rId12"/>
    <p:sldId id="514" r:id="rId13"/>
    <p:sldId id="515" r:id="rId14"/>
    <p:sldId id="517" r:id="rId15"/>
    <p:sldId id="518" r:id="rId16"/>
    <p:sldId id="516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02BE4106-16E2-4A29-93D6-E467083D41C2}">
          <p14:sldIdLst/>
        </p14:section>
        <p14:section name="ZADANIA PZE" id="{B5A55FDC-6E94-4ECA-A83E-5B2C037941BE}">
          <p14:sldIdLst>
            <p14:sldId id="484"/>
            <p14:sldId id="504"/>
            <p14:sldId id="506"/>
            <p14:sldId id="508"/>
            <p14:sldId id="509"/>
            <p14:sldId id="507"/>
            <p14:sldId id="510"/>
            <p14:sldId id="511"/>
            <p14:sldId id="512"/>
            <p14:sldId id="513"/>
            <p14:sldId id="514"/>
            <p14:sldId id="515"/>
            <p14:sldId id="517"/>
            <p14:sldId id="518"/>
          </p14:sldIdLst>
        </p14:section>
        <p14:section name="DOKUMENTOWANIE" id="{2915DCD8-02F8-494B-A2D0-CB006DA0F2E1}">
          <p14:sldIdLst>
            <p14:sldId id="5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0D6"/>
    <a:srgbClr val="DCE5EE"/>
    <a:srgbClr val="C4D3E2"/>
    <a:srgbClr val="ECF1F0"/>
    <a:srgbClr val="D7E1DF"/>
    <a:srgbClr val="61817B"/>
    <a:srgbClr val="787E54"/>
    <a:srgbClr val="C6D4D1"/>
    <a:srgbClr val="B9CBDD"/>
    <a:srgbClr val="94B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96404" autoAdjust="0"/>
  </p:normalViewPr>
  <p:slideViewPr>
    <p:cSldViewPr snapToGrid="0">
      <p:cViewPr varScale="1">
        <p:scale>
          <a:sx n="102" d="100"/>
          <a:sy n="102" d="100"/>
        </p:scale>
        <p:origin x="5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3252"/>
    </p:cViewPr>
  </p:sorterViewPr>
  <p:notesViewPr>
    <p:cSldViewPr snapToGrid="0">
      <p:cViewPr varScale="1">
        <p:scale>
          <a:sx n="83" d="100"/>
          <a:sy n="83" d="100"/>
        </p:scale>
        <p:origin x="39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D3ABA583-DA23-41CC-8A3A-A9B4053E366D}" type="datetime1">
              <a:rPr lang="pl-PL" smtClean="0"/>
              <a:pPr/>
              <a:t>2022-09-26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CFB19900-1A1F-467D-A805-F656B0F26C4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28879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381000"/>
            <a:ext cx="2579688" cy="1935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454751" y="2921191"/>
            <a:ext cx="5994325" cy="6338790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453997" y="9332904"/>
            <a:ext cx="1044223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CD1B3FE2-921C-4EB4-9C61-BFD086FC95A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daty 7"/>
          <p:cNvSpPr>
            <a:spLocks noGrp="1"/>
          </p:cNvSpPr>
          <p:nvPr>
            <p:ph type="dt" idx="1"/>
          </p:nvPr>
        </p:nvSpPr>
        <p:spPr>
          <a:xfrm>
            <a:off x="3677717" y="9430090"/>
            <a:ext cx="1044223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BD4B1263-7AEF-49A3-B357-C0DD28315C74}" type="datetime1">
              <a:rPr lang="pl-PL" smtClean="0"/>
              <a:pPr/>
              <a:t>2022-09-26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76209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Segoe UI Semilight" panose="020B0402040204020203" pitchFamily="34" charset="0"/>
        <a:ea typeface="+mn-ea"/>
        <a:cs typeface="Segoe UI Semilight" panose="020B0402040204020203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 UI Semilight" panose="020B0402040204020203" pitchFamily="34" charset="0"/>
        <a:ea typeface="+mn-ea"/>
        <a:cs typeface="Segoe UI Semilight" panose="020B0402040204020203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 UI Semilight" panose="020B0402040204020203" pitchFamily="34" charset="0"/>
        <a:ea typeface="+mn-ea"/>
        <a:cs typeface="Segoe UI Semilight" panose="020B0402040204020203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 UI Semilight" panose="020B0402040204020203" pitchFamily="34" charset="0"/>
        <a:ea typeface="+mn-ea"/>
        <a:cs typeface="Segoe UI Semilight" panose="020B0402040204020203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 UI Semilight" panose="020B0402040204020203" pitchFamily="34" charset="0"/>
        <a:ea typeface="+mn-ea"/>
        <a:cs typeface="Segoe UI Semilight" panose="020B0402040204020203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 noProof="0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 noProof="0"/>
              <a:t>Kliknij, aby edytować styl wzorca podtytułu</a:t>
            </a:r>
            <a:endParaRPr lang="pl-PL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33845" y="535577"/>
            <a:ext cx="7886700" cy="731520"/>
          </a:xfrm>
        </p:spPr>
        <p:txBody>
          <a:bodyPr>
            <a:normAutofit/>
          </a:bodyPr>
          <a:lstStyle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636055"/>
            <a:ext cx="7886700" cy="4351337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fld id="{4FAB73BC-B049-4115-A692-8D63A059BFB8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434" y="46614"/>
            <a:ext cx="1581783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8801"/>
            <a:ext cx="3886200" cy="435133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936" y="1681851"/>
            <a:ext cx="3867150" cy="731520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936" y="2507550"/>
            <a:ext cx="3867150" cy="372825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61299" y="1681851"/>
            <a:ext cx="3868340" cy="73152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1299" y="2507550"/>
            <a:ext cx="3868340" cy="372825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pl-PL" noProof="0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6200" y="990600"/>
            <a:ext cx="4529613" cy="4876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530852" cy="48768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noProof="0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/>
              <a:t>Kliknij, aby edytować style wzorca tekstu</a:t>
            </a:r>
          </a:p>
          <a:p>
            <a:pPr lvl="1"/>
            <a:r>
              <a:rPr lang="pl-PL" noProof="0" dirty="0"/>
              <a:t>Drugi poziom</a:t>
            </a:r>
          </a:p>
          <a:p>
            <a:pPr lvl="2"/>
            <a:r>
              <a:rPr lang="pl-PL" noProof="0" dirty="0"/>
              <a:t>Trzeci poziom</a:t>
            </a:r>
          </a:p>
          <a:p>
            <a:pPr lvl="3"/>
            <a:r>
              <a:rPr lang="pl-PL" noProof="0" dirty="0"/>
              <a:t>Czwarty poziom</a:t>
            </a:r>
          </a:p>
          <a:p>
            <a:pPr lvl="4"/>
            <a:r>
              <a:rPr lang="pl-PL" noProof="0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e.gov.pl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1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830997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>
                <a:ln w="0"/>
                <a:solidFill>
                  <a:schemeClr val="bg1"/>
                </a:solidFill>
                <a:latin typeface="+mj-lt"/>
              </a:rPr>
              <a:t>HARMONOGRAM PRZEPROWADZANIA EGZAMINU ÓSMOKLASISTY w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2023 </a:t>
            </a:r>
            <a:r>
              <a:rPr lang="pl-PL" sz="2400" dirty="0">
                <a:ln w="0"/>
                <a:solidFill>
                  <a:schemeClr val="bg1"/>
                </a:solidFill>
                <a:latin typeface="+mj-lt"/>
              </a:rPr>
              <a:t>r.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286456"/>
              </p:ext>
            </p:extLst>
          </p:nvPr>
        </p:nvGraphicFramePr>
        <p:xfrm>
          <a:off x="113124" y="1405286"/>
          <a:ext cx="8804633" cy="48441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9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239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u="none" strike="noStrike" kern="1200" baseline="0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kern="1200" baseline="0" dirty="0" smtClean="0"/>
                        <a:t>Terminy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/>
                        <a:t>	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16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u="none" strike="noStrike" kern="1200" baseline="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u="none" strike="noStrike" kern="1200" baseline="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baseline="0" dirty="0" smtClean="0"/>
                        <a:t>W </a:t>
                      </a:r>
                      <a:r>
                        <a:rPr lang="pl-PL" sz="1800" b="1" u="none" strike="noStrike" kern="1200" baseline="0" dirty="0"/>
                        <a:t>terminie głównym </a:t>
                      </a:r>
                      <a:r>
                        <a:rPr lang="pl-PL" sz="1800" u="none" strike="noStrike" kern="1200" baseline="0" dirty="0"/>
                        <a:t>	</a:t>
                      </a:r>
                    </a:p>
                    <a:p>
                      <a:endParaRPr lang="pl-PL" sz="1800" dirty="0"/>
                    </a:p>
                  </a:txBody>
                  <a:tcPr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język polski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maja 2023 r.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(wtorek)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matematyka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maja 2023 r.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(środa)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język obcy nowożytny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maja 2023 r.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(czwartek)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094">
                <a:tc>
                  <a:txBody>
                    <a:bodyPr/>
                    <a:lstStyle/>
                    <a:p>
                      <a:endParaRPr lang="pl-PL" sz="1800" b="1" u="none" strike="noStrike" kern="1200" baseline="0" dirty="0" smtClean="0"/>
                    </a:p>
                    <a:p>
                      <a:endParaRPr lang="pl-PL" sz="1800" b="1" u="none" strike="noStrike" kern="1200" baseline="0" dirty="0" smtClean="0"/>
                    </a:p>
                    <a:p>
                      <a:r>
                        <a:rPr lang="pl-PL" sz="1800" b="1" u="none" strike="noStrike" kern="1200" baseline="0" dirty="0" smtClean="0"/>
                        <a:t>W </a:t>
                      </a:r>
                      <a:r>
                        <a:rPr lang="pl-PL" sz="1800" b="1" u="none" strike="noStrike" kern="1200" baseline="0" dirty="0"/>
                        <a:t>terminie dodatkowym </a:t>
                      </a:r>
                      <a:r>
                        <a:rPr lang="pl-PL" sz="1800" u="none" strike="noStrike" kern="1200" baseline="0" dirty="0"/>
                        <a:t>	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język polski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czerwca 2023 r.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(poniedziałek)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matematyka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czerwca 2023 r. 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(wtorek)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język obcy nowożytny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czerwca 2023 r.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(środa)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7746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10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457199" y="1605442"/>
            <a:ext cx="81164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dirty="0"/>
              <a:t>Egzamin ósmoklasisty powinien odbywać się w oddzielnej sali, jeżeli zdający korzysta z co najmniej jednego z następujących dostosowań: </a:t>
            </a:r>
            <a:endParaRPr lang="pl-PL" dirty="0" smtClean="0"/>
          </a:p>
          <a:p>
            <a:pPr algn="ctr"/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korzystanie </a:t>
            </a:r>
            <a:r>
              <a:rPr lang="pl-PL" dirty="0"/>
              <a:t>z urządzeń technicznych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korzystanie </a:t>
            </a:r>
            <a:r>
              <a:rPr lang="pl-PL" dirty="0"/>
              <a:t>z płyty CD z dostosowanym nagraniem w przypadku egzaminu z języka obcego nowożytnego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udział </a:t>
            </a:r>
            <a:r>
              <a:rPr lang="pl-PL" dirty="0"/>
              <a:t>nauczyciela wspomagającego (członka zespołu nadzorującego) w czytaniu i/lub pisaniu </a:t>
            </a:r>
          </a:p>
          <a:p>
            <a:pPr marL="342900" indent="-342900">
              <a:buAutoNum type="arabicParenR"/>
            </a:pPr>
            <a:r>
              <a:rPr lang="pl-PL" dirty="0" smtClean="0"/>
              <a:t>czas </a:t>
            </a:r>
            <a:r>
              <a:rPr lang="pl-PL" dirty="0"/>
              <a:t>przedłużony o dodatkowe przerwy.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3100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11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457199" y="2076782"/>
            <a:ext cx="81164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dirty="0"/>
              <a:t>Jeżeli zdający korzysta z pomocy nauczyciela wspomagającego w czytaniu i/lub pisaniu, przebieg egzaminu ósmoklasisty musi być rejestrowany za pomocą urządzenia rejestrującego dźwięk. Zapis dźwiękowy stanowi integralną część pracy egzaminacyjnej.</a:t>
            </a:r>
          </a:p>
        </p:txBody>
      </p:sp>
    </p:spTree>
    <p:extLst>
      <p:ext uri="{BB962C8B-B14F-4D97-AF65-F5344CB8AC3E}">
        <p14:creationId xmlns:p14="http://schemas.microsoft.com/office/powerpoint/2010/main" val="3408053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12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830997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</a:rPr>
              <a:t>Materiały </a:t>
            </a:r>
            <a:r>
              <a:rPr lang="pl-PL" sz="2400" b="1" dirty="0">
                <a:solidFill>
                  <a:schemeClr val="bg1"/>
                </a:solidFill>
              </a:rPr>
              <a:t>i </a:t>
            </a:r>
            <a:r>
              <a:rPr lang="pl-PL" sz="2400" b="1" dirty="0" smtClean="0">
                <a:solidFill>
                  <a:schemeClr val="bg1"/>
                </a:solidFill>
              </a:rPr>
              <a:t>przybory pomocnicze, </a:t>
            </a:r>
            <a:r>
              <a:rPr lang="pl-PL" sz="2400" b="1" dirty="0">
                <a:solidFill>
                  <a:schemeClr val="bg1"/>
                </a:solidFill>
              </a:rPr>
              <a:t>z których mogą korzystać zdający na egzaminie </a:t>
            </a:r>
            <a:r>
              <a:rPr lang="pl-PL" sz="2400" b="1" dirty="0" smtClean="0">
                <a:solidFill>
                  <a:schemeClr val="bg1"/>
                </a:solidFill>
              </a:rPr>
              <a:t>ósmoklasisty </a:t>
            </a:r>
            <a:r>
              <a:rPr lang="pl-PL" sz="2400" b="1" dirty="0">
                <a:solidFill>
                  <a:schemeClr val="bg1"/>
                </a:solidFill>
              </a:rPr>
              <a:t>w 2023 roku</a:t>
            </a:r>
            <a:endParaRPr lang="pl-PL" sz="2400" b="1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347835" y="1736925"/>
            <a:ext cx="811648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dirty="0" smtClean="0"/>
              <a:t>Każdy </a:t>
            </a:r>
            <a:r>
              <a:rPr lang="pl-PL" dirty="0"/>
              <a:t>zdający powinien mieć na egzaminie ósmoklasisty z każdego przedmiotu </a:t>
            </a:r>
            <a:r>
              <a:rPr lang="pl-PL" b="1" dirty="0"/>
              <a:t>długopis (lub pióro) z czarnym tus</a:t>
            </a:r>
            <a:r>
              <a:rPr lang="pl-PL" dirty="0"/>
              <a:t>zem (atramentem) przeznaczony do zapisywania rozwiązań (odpowiedzi</a:t>
            </a:r>
            <a:r>
              <a:rPr lang="pl-PL" dirty="0" smtClean="0"/>
              <a:t>).</a:t>
            </a:r>
            <a:endParaRPr lang="pl-PL" dirty="0"/>
          </a:p>
          <a:p>
            <a:pPr marL="342900" indent="-342900" algn="just">
              <a:buFont typeface="+mj-lt"/>
              <a:buAutoNum type="arabicPeriod"/>
            </a:pPr>
            <a:r>
              <a:rPr lang="pl-PL" dirty="0" smtClean="0"/>
              <a:t>Dodatkowo </a:t>
            </a:r>
            <a:r>
              <a:rPr lang="pl-PL" b="1" dirty="0"/>
              <a:t>na egzaminie z matematyki </a:t>
            </a:r>
            <a:r>
              <a:rPr lang="pl-PL" dirty="0"/>
              <a:t>każdy zdający powinien mieć </a:t>
            </a:r>
            <a:r>
              <a:rPr lang="pl-PL" b="1" dirty="0"/>
              <a:t>linijkę. </a:t>
            </a:r>
            <a:r>
              <a:rPr lang="pl-PL" dirty="0"/>
              <a:t>Rysunki – jeżeli trzeba je wykonać – zdający wykonują długopisem. </a:t>
            </a:r>
            <a:r>
              <a:rPr lang="pl-PL" b="1" dirty="0"/>
              <a:t>Nie wykonuje się rysunków </a:t>
            </a:r>
            <a:r>
              <a:rPr lang="pl-PL" b="1" dirty="0" smtClean="0"/>
              <a:t>ołówkiem.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 smtClean="0"/>
              <a:t>Z </a:t>
            </a:r>
            <a:r>
              <a:rPr lang="pl-PL" dirty="0"/>
              <a:t>dodatkowych materiałów oraz przyborów pomocniczych mogą korzystać zdający, którym dostosowano warunki przeprowadzania egzaminu ósmoklasisty. Zdający korzystają ze sprzętu, którego używają w procesie </a:t>
            </a:r>
            <a:r>
              <a:rPr lang="pl-PL" dirty="0" smtClean="0"/>
              <a:t>dydaktycznym.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 smtClean="0"/>
              <a:t>Osoby </a:t>
            </a:r>
            <a:r>
              <a:rPr lang="pl-PL" dirty="0"/>
              <a:t>z chorobami przewlekłymi, chore lub niesprawne czasowo mogą korzystać z zaleconego przez lekarza sprzętu medycznego i leków koniecznych ze względu na </a:t>
            </a:r>
            <a:r>
              <a:rPr lang="pl-PL" dirty="0" smtClean="0"/>
              <a:t>chorobę.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 smtClean="0"/>
              <a:t>W </a:t>
            </a:r>
            <a:r>
              <a:rPr lang="pl-PL" dirty="0"/>
              <a:t>przypadku wprowadzenia na terenie Rzeczypospolitej Polskiej stanu epidemii w związku z COVID-19 wszyscy zdający – w zależności od przyjętych rozwiązań prawnych – mogą lub muszą korzystać ze środków bezpieczeństwa osobistego, np. maseczek, płynów dezynfekcyjnych. </a:t>
            </a:r>
          </a:p>
        </p:txBody>
      </p:sp>
    </p:spTree>
    <p:extLst>
      <p:ext uri="{BB962C8B-B14F-4D97-AF65-F5344CB8AC3E}">
        <p14:creationId xmlns:p14="http://schemas.microsoft.com/office/powerpoint/2010/main" val="2128637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13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31979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pl-PL" sz="2400" b="1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376295" y="1225689"/>
            <a:ext cx="81164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Na </a:t>
            </a:r>
            <a:r>
              <a:rPr lang="pl-PL" dirty="0"/>
              <a:t>stronie internetowej CKE </a:t>
            </a:r>
            <a:endParaRPr lang="pl-PL" sz="3600" b="1" dirty="0" smtClean="0">
              <a:solidFill>
                <a:srgbClr val="002060"/>
              </a:solidFill>
              <a:hlinkClick r:id="rId3"/>
            </a:endParaRPr>
          </a:p>
          <a:p>
            <a:pPr algn="ctr"/>
            <a:endParaRPr lang="pl-PL" sz="3600" b="1" dirty="0" smtClean="0">
              <a:solidFill>
                <a:srgbClr val="002060"/>
              </a:solidFill>
              <a:hlinkClick r:id="rId3"/>
            </a:endParaRPr>
          </a:p>
          <a:p>
            <a:pPr algn="ctr"/>
            <a:r>
              <a:rPr lang="pl-PL" sz="3600" b="1" dirty="0" smtClean="0">
                <a:solidFill>
                  <a:srgbClr val="002060"/>
                </a:solidFill>
                <a:hlinkClick r:id="rId3"/>
              </a:rPr>
              <a:t>www.cke.gov.pl</a:t>
            </a:r>
            <a:endParaRPr lang="pl-PL" sz="3600" b="1" dirty="0" smtClean="0">
              <a:solidFill>
                <a:srgbClr val="002060"/>
              </a:solidFill>
            </a:endParaRPr>
          </a:p>
          <a:p>
            <a:pPr algn="ctr"/>
            <a:endParaRPr lang="pl-PL" sz="3600" b="1" dirty="0" smtClean="0">
              <a:solidFill>
                <a:srgbClr val="002060"/>
              </a:solidFill>
            </a:endParaRPr>
          </a:p>
          <a:p>
            <a:pPr algn="ctr"/>
            <a:r>
              <a:rPr lang="pl-PL" dirty="0" smtClean="0"/>
              <a:t>w </a:t>
            </a:r>
            <a:r>
              <a:rPr lang="pl-PL" dirty="0"/>
              <a:t>zakładce poświęconej egzaminowi </a:t>
            </a:r>
            <a:r>
              <a:rPr lang="pl-PL" dirty="0" smtClean="0"/>
              <a:t>ósmoklasisty </a:t>
            </a:r>
            <a:r>
              <a:rPr lang="pl-PL" dirty="0"/>
              <a:t>dostępne są: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informatory </a:t>
            </a:r>
            <a:r>
              <a:rPr lang="pl-PL" dirty="0"/>
              <a:t>o egzaminie ósmoklasisty od roku szkolnego 2018/2019 oraz aneksy do tych informatorów obowiązujące w roku szkolnym 2022/2023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przykładowe </a:t>
            </a:r>
            <a:r>
              <a:rPr lang="pl-PL" dirty="0"/>
              <a:t>arkusze </a:t>
            </a:r>
            <a:r>
              <a:rPr lang="pl-PL" dirty="0" smtClean="0"/>
              <a:t>egzaminacyjne</a:t>
            </a:r>
          </a:p>
          <a:p>
            <a:pPr marL="342900" indent="-342900">
              <a:buAutoNum type="arabicParenR"/>
            </a:pPr>
            <a:r>
              <a:rPr lang="pl-PL" dirty="0" smtClean="0"/>
              <a:t>arkusze </a:t>
            </a:r>
            <a:r>
              <a:rPr lang="pl-PL" dirty="0"/>
              <a:t>egzaminu </a:t>
            </a:r>
            <a:r>
              <a:rPr lang="pl-PL" dirty="0" smtClean="0"/>
              <a:t>próbnego</a:t>
            </a:r>
          </a:p>
          <a:p>
            <a:pPr marL="342900" indent="-342900">
              <a:buAutoNum type="arabicParenR"/>
            </a:pPr>
            <a:r>
              <a:rPr lang="pl-PL" dirty="0" smtClean="0"/>
              <a:t>zestawy </a:t>
            </a:r>
            <a:r>
              <a:rPr lang="pl-PL" dirty="0"/>
              <a:t>powtórzeniowe zadań </a:t>
            </a:r>
            <a:r>
              <a:rPr lang="pl-PL" dirty="0" smtClean="0"/>
              <a:t>egzaminacyjnych</a:t>
            </a:r>
          </a:p>
          <a:p>
            <a:pPr marL="342900" indent="-342900">
              <a:buAutoNum type="arabicParenR"/>
            </a:pPr>
            <a:r>
              <a:rPr lang="pl-PL" dirty="0" smtClean="0"/>
              <a:t>arkusze </a:t>
            </a:r>
            <a:r>
              <a:rPr lang="pl-PL" dirty="0"/>
              <a:t>wykorzystane do przeprowadzenia egzaminu ósmoklasisty w latach 2019– 2022.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490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14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31979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n w="0"/>
                <a:solidFill>
                  <a:schemeClr val="bg1"/>
                </a:solidFill>
                <a:latin typeface="+mj-lt"/>
              </a:rPr>
              <a:t>zwolnienia</a:t>
            </a:r>
            <a:endParaRPr lang="pl-PL" sz="2400" b="1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376295" y="1225689"/>
            <a:ext cx="81164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Dyrektor </a:t>
            </a:r>
            <a:r>
              <a:rPr lang="pl-PL" dirty="0"/>
              <a:t>Okręgowej Komisji Egzaminacyjnej może zwolnić ucznia/słuchacza z obowiązku przystąpienia do egzaminu ósmoklasisty</a:t>
            </a:r>
            <a:r>
              <a:rPr lang="pl-PL" dirty="0" smtClean="0"/>
              <a:t>:</a:t>
            </a:r>
          </a:p>
          <a:p>
            <a:pPr algn="ctr"/>
            <a:r>
              <a:rPr lang="pl-PL" dirty="0" smtClean="0"/>
              <a:t>– </a:t>
            </a:r>
            <a:r>
              <a:rPr lang="pl-PL" dirty="0"/>
              <a:t>w szczególnej sytuacji zdrowotnej (o której orzeka lekarz) lub losowej uniemożliwiającej przystąpienie do egzaminu z przedmiotu lub przedmiotów w terminie dodatkowym, 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– </a:t>
            </a:r>
            <a:r>
              <a:rPr lang="pl-PL" dirty="0"/>
              <a:t>zdających z orzeczeniem o potrzebie kształcenia specjalnego, wydanym przez poradnię psychologiczno-pedagogiczną ze względu na niepełnosprawności sprzężone.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30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15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</a:rPr>
              <a:t>Ważne terminy</a:t>
            </a:r>
            <a:endParaRPr lang="pl-PL" sz="2400" b="1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376295" y="1225689"/>
            <a:ext cx="811648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b="1" dirty="0" smtClean="0"/>
              <a:t>do </a:t>
            </a:r>
            <a:r>
              <a:rPr lang="pl-PL" b="1" dirty="0"/>
              <a:t>30 września </a:t>
            </a:r>
            <a:r>
              <a:rPr lang="pl-PL" b="1" dirty="0" smtClean="0"/>
              <a:t>2022 r</a:t>
            </a:r>
            <a:r>
              <a:rPr lang="pl-PL" dirty="0"/>
              <a:t>. – złożenie </a:t>
            </a:r>
            <a:r>
              <a:rPr lang="pl-PL" dirty="0" smtClean="0"/>
              <a:t>deklaracji wskazującej </a:t>
            </a:r>
            <a:r>
              <a:rPr lang="pl-PL" dirty="0"/>
              <a:t>język obcy nowożytny, z którego uczeń przystąpi do egzaminu </a:t>
            </a:r>
            <a:r>
              <a:rPr lang="pl-PL" dirty="0" smtClean="0"/>
              <a:t>ósmoklasisty, (b) informującej </a:t>
            </a:r>
            <a:r>
              <a:rPr lang="pl-PL" dirty="0"/>
              <a:t>o zamiarze przystąpienia do egzaminu ósmoklasisty z matematyki w języku danej mniejszości narodowej, mniejszości etnicznej lub w języku </a:t>
            </a:r>
            <a:r>
              <a:rPr lang="pl-PL" dirty="0" smtClean="0"/>
              <a:t>regionalnym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b="1" dirty="0" smtClean="0"/>
              <a:t>do </a:t>
            </a:r>
            <a:r>
              <a:rPr lang="pl-PL" b="1" dirty="0"/>
              <a:t>17 października 2022 r. </a:t>
            </a:r>
            <a:r>
              <a:rPr lang="pl-PL" dirty="0"/>
              <a:t>– przedłożenie dyrektorowi szkoły zaświadczenia o stanie zdrowia ucznia lub opinii poradni psychologiczno-pedagogicznej o specyficznych trudnościach w uczeniu </a:t>
            </a:r>
            <a:r>
              <a:rPr lang="pl-PL" dirty="0" smtClean="0"/>
              <a:t>się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b="1" dirty="0" smtClean="0"/>
              <a:t>do </a:t>
            </a:r>
            <a:r>
              <a:rPr lang="pl-PL" b="1" dirty="0"/>
              <a:t>24 listopada 2022 r. </a:t>
            </a:r>
            <a:r>
              <a:rPr lang="pl-PL" dirty="0"/>
              <a:t>– złożenie oświadczenia o korzystaniu albo niekorzystaniu ze wskazanych sposobów dostosowania warunków lub formy przeprowadzania egzaminu do potrzeb edukacyjnych i możliwości psychofizycznych zdających, po otrzymaniu pisemnej </a:t>
            </a:r>
            <a:r>
              <a:rPr lang="pl-PL" dirty="0" smtClean="0"/>
              <a:t>informacji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b="1" dirty="0" smtClean="0"/>
              <a:t>do </a:t>
            </a:r>
            <a:r>
              <a:rPr lang="pl-PL" b="1" dirty="0"/>
              <a:t>23 lutego 2023 r. </a:t>
            </a:r>
            <a:r>
              <a:rPr lang="pl-PL" dirty="0"/>
              <a:t>– złożenie pisemnej informacji o zmianie w </a:t>
            </a:r>
            <a:r>
              <a:rPr lang="pl-PL" dirty="0" smtClean="0"/>
              <a:t>deklaracjach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b="1" dirty="0" smtClean="0"/>
              <a:t>do </a:t>
            </a:r>
            <a:r>
              <a:rPr lang="pl-PL" b="1" dirty="0"/>
              <a:t>9 maja 2023 r. </a:t>
            </a:r>
            <a:r>
              <a:rPr lang="pl-PL" dirty="0"/>
              <a:t>– przekazanie dyrektorowi szkoły wniosku o zmianie języka obcego nowożytnego w przypadku laureatów/finalistów konkursów/olimpiad </a:t>
            </a:r>
            <a:r>
              <a:rPr lang="pl-PL" dirty="0" smtClean="0"/>
              <a:t>przedmiotowych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2717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6966704" y="6416531"/>
            <a:ext cx="2057400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2</a:t>
            </a:fld>
            <a:endParaRPr lang="pl-PL" noProof="0"/>
          </a:p>
        </p:txBody>
      </p:sp>
      <p:sp>
        <p:nvSpPr>
          <p:cNvPr id="5" name="Prostokąt 4"/>
          <p:cNvSpPr/>
          <p:nvPr/>
        </p:nvSpPr>
        <p:spPr>
          <a:xfrm>
            <a:off x="237932" y="673039"/>
            <a:ext cx="8639999" cy="504000"/>
          </a:xfrm>
          <a:prstGeom prst="rect">
            <a:avLst/>
          </a:prstGeom>
          <a:solidFill>
            <a:srgbClr val="26445C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pl-PL" sz="2800" dirty="0">
                <a:ln w="0"/>
                <a:solidFill>
                  <a:schemeClr val="bg1"/>
                </a:solidFill>
                <a:latin typeface="+mj-lt"/>
              </a:rPr>
              <a:t>CZAS PRACY ZDAJĄCYCH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286035"/>
              </p:ext>
            </p:extLst>
          </p:nvPr>
        </p:nvGraphicFramePr>
        <p:xfrm>
          <a:off x="237932" y="1197546"/>
          <a:ext cx="8640000" cy="49518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3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504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n-lt"/>
                        </a:rPr>
                        <a:t>PRZEDMIOT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+mn-lt"/>
                        </a:rPr>
                        <a:t>CZAS PRACY</a:t>
                      </a:r>
                      <a:endParaRPr lang="pl-PL" sz="2000" b="0" i="0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45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baseline="0" dirty="0"/>
                        <a:t>język polski 	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+mn-lt"/>
                        </a:rPr>
                        <a:t>120 minut </a:t>
                      </a:r>
                    </a:p>
                    <a:p>
                      <a:r>
                        <a:rPr lang="pl-PL" sz="1600" dirty="0">
                          <a:solidFill>
                            <a:srgbClr val="000000"/>
                          </a:solidFill>
                          <a:latin typeface="+mn-lt"/>
                        </a:rPr>
                        <a:t>(lub nie więcej niż 180 minut w przypadku uczniów, dla których czas trwania egzaminu może być przedłużony)</a:t>
                      </a:r>
                      <a:endParaRPr lang="pl-PL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8450">
                <a:tc>
                  <a:txBody>
                    <a:bodyPr/>
                    <a:lstStyle/>
                    <a:p>
                      <a:r>
                        <a:rPr lang="pl-PL" sz="1800" b="1" u="none" strike="noStrike" kern="1200" baseline="0" dirty="0"/>
                        <a:t>matematyka</a:t>
                      </a:r>
                      <a:endParaRPr lang="pl-PL" sz="1800" b="1" dirty="0"/>
                    </a:p>
                  </a:txBody>
                  <a:tcPr anchor="ctr"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+mn-lt"/>
                        </a:rPr>
                        <a:t>100 minut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latin typeface="+mn-lt"/>
                        </a:rPr>
                        <a:t>(lub nie więcej niż 150 minut w przypadku uczniów, dla których czas trwania egzaminu może być przedłużony) </a:t>
                      </a:r>
                    </a:p>
                  </a:txBody>
                  <a:tcPr anchor="ctr"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450">
                <a:tc>
                  <a:txBody>
                    <a:bodyPr/>
                    <a:lstStyle/>
                    <a:p>
                      <a:r>
                        <a:rPr lang="pl-PL" sz="1800" b="1" u="none" strike="noStrike" kern="1200" baseline="0" dirty="0"/>
                        <a:t>język obcy nowożytny </a:t>
                      </a:r>
                      <a:endParaRPr lang="pl-PL" sz="1800" b="1" dirty="0"/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+mn-lt"/>
                        </a:rPr>
                        <a:t>90 minut </a:t>
                      </a:r>
                    </a:p>
                    <a:p>
                      <a:r>
                        <a:rPr lang="pl-PL" sz="1600" dirty="0">
                          <a:solidFill>
                            <a:srgbClr val="000000"/>
                          </a:solidFill>
                          <a:latin typeface="+mn-lt"/>
                        </a:rPr>
                        <a:t>(lub nie więcej niż 135 minut w przypadku uczniów, dla których czas trwania egzaminu może być przedłużony)</a:t>
                      </a:r>
                      <a:endParaRPr lang="pl-PL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Obraz 6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808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3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31535"/>
              </p:ext>
            </p:extLst>
          </p:nvPr>
        </p:nvGraphicFramePr>
        <p:xfrm>
          <a:off x="113124" y="1405286"/>
          <a:ext cx="8804633" cy="6129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9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44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RODZAJ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/>
                        <a:t>	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634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u="none" strike="noStrike" kern="1200" baseline="0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baseline="0" dirty="0" smtClean="0"/>
                        <a:t>form</a:t>
                      </a:r>
                      <a:r>
                        <a:rPr lang="pl-PL" sz="1800" u="none" strike="noStrike" kern="1200" baseline="0" dirty="0"/>
                        <a:t>	</a:t>
                      </a:r>
                    </a:p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Dostosowanie form egzaminu ósmoklasisty polega na przygotowaniu odrębnych arkuszy dostosowanych do potrzeb i możliwości zdających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395">
                <a:tc>
                  <a:txBody>
                    <a:bodyPr/>
                    <a:lstStyle/>
                    <a:p>
                      <a:pPr algn="ctr"/>
                      <a:endParaRPr lang="pl-PL" sz="1800" b="1" u="none" strike="noStrike" kern="1200" baseline="0" dirty="0" smtClean="0"/>
                    </a:p>
                    <a:p>
                      <a:pPr algn="ctr"/>
                      <a:endParaRPr lang="pl-PL" sz="1800" b="1" u="none" strike="noStrike" kern="1200" baseline="0" dirty="0" smtClean="0"/>
                    </a:p>
                    <a:p>
                      <a:pPr algn="ctr"/>
                      <a:r>
                        <a:rPr lang="pl-PL" sz="1800" b="1" u="none" strike="noStrike" kern="1200" baseline="0" dirty="0" smtClean="0"/>
                        <a:t>warunków</a:t>
                      </a:r>
                      <a:r>
                        <a:rPr lang="pl-PL" sz="1800" u="none" strike="noStrike" kern="1200" baseline="0" dirty="0"/>
                        <a:t>	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Dostosowanie warunków przeprowadzania egzaminu ósmoklasisty polega między innymi na: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zminimalizowaniu ograniczeń wynikających z niepełnosprawności, niedostosowania społecznego lub zagrożenia niedostosowaniem społecznym ucznia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zapewnieniu uczniowi miejsca pracy odpowiedniego do jego potrzeb edukacyjnych oraz możliwości psychofizycznych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wykorzystaniu odpowiedniego sprzętu specjalistycznego i środków dydaktycznych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odpowiednim przedłużeniu czasu przewidzianego na przeprowadzenie egzaminu ósmoklasisty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ustaleniu zasad oceniania rozwiązań zadań wykorzystywanych do przeprowadzania egzaminu ósmoklasisty uwzględniających potrzeby edukacyjne oraz możliwości psychofizyczne ucznia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zapewnieniu obecności i pomocy w czasie egzaminu ósmoklasisty nauczyciela wspomagającego ucznia w czytaniu lub pisaniu lub specjalisty odpowiednio z zakresu danego rodzaju niepełnosprawności, niedostosowania społecznego lub zagrożenia niedostosowaniem społecznym, jeżeli jest to niezbędne do uzyskania właściwego kontaktu z uczniem lub pomocy w obsłudze sprzętu specjalistycznego i środków dydaktycznych.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354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4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548459"/>
              </p:ext>
            </p:extLst>
          </p:nvPr>
        </p:nvGraphicFramePr>
        <p:xfrm>
          <a:off x="113125" y="1480703"/>
          <a:ext cx="8804631" cy="51892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3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2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1728">
                  <a:extLst>
                    <a:ext uri="{9D8B030D-6E8A-4147-A177-3AD203B41FA5}">
                      <a16:colId xmlns:a16="http://schemas.microsoft.com/office/drawing/2014/main" val="835497498"/>
                    </a:ext>
                  </a:extLst>
                </a:gridCol>
                <a:gridCol w="1998482">
                  <a:extLst>
                    <a:ext uri="{9D8B030D-6E8A-4147-A177-3AD203B41FA5}">
                      <a16:colId xmlns:a16="http://schemas.microsoft.com/office/drawing/2014/main" val="2061405161"/>
                    </a:ext>
                  </a:extLst>
                </a:gridCol>
              </a:tblGrid>
              <a:tr h="311353">
                <a:tc row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Lp.</a:t>
                      </a:r>
                    </a:p>
                    <a:p>
                      <a:pPr algn="ctr"/>
                      <a:endParaRPr lang="pl-PL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Uczeń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dostosowanie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Podstawa (dokument)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warunków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65237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1.</a:t>
                      </a:r>
                      <a:endParaRPr lang="pl-PL" dirty="0"/>
                    </a:p>
                  </a:txBody>
                  <a:tcPr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posiadający orzeczenie o potrzebie kształcenia specjalnego wydane ze względu na niepełnosprawność</a:t>
                      </a:r>
                      <a:endParaRPr lang="pl-PL" dirty="0"/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orzeczenie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295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posiadający orzeczenie o potrzebie kształcenia specjalnego wydane ze względu na niedostosowanie społeczne lub zagrożenie niedostosowaniem społecznym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orzeczenie</a:t>
                      </a:r>
                    </a:p>
                    <a:p>
                      <a:pPr algn="ctr"/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27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posiadający orzeczenie o potrzebie indywidualnego nauczania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orzeczenie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437603"/>
                  </a:ext>
                </a:extLst>
              </a:tr>
              <a:tr h="37353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chory lub niesprawny czasowo oraz uczeń z chorobami przewlekłymi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zaświadczenie o stanie zdrowia wydane przez lekarza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803921"/>
                  </a:ext>
                </a:extLst>
              </a:tr>
              <a:tr h="335127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posiadający opinię poradni psychologiczno-pedagogicznej, w tym poradni specjalistycznej, o specyficznych trudnościach w uczeniu się6 , w tym: z dysleksją, dysgrafią, dysortografią, dyskalkulią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opinia poradni psychologiczno-pedagogicznej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1803"/>
                  </a:ext>
                </a:extLst>
              </a:tr>
            </a:tbl>
          </a:graphicData>
        </a:graphic>
      </p:graphicFrame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152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5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28498"/>
              </p:ext>
            </p:extLst>
          </p:nvPr>
        </p:nvGraphicFramePr>
        <p:xfrm>
          <a:off x="113125" y="1480703"/>
          <a:ext cx="8804631" cy="59778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3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2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1728">
                  <a:extLst>
                    <a:ext uri="{9D8B030D-6E8A-4147-A177-3AD203B41FA5}">
                      <a16:colId xmlns:a16="http://schemas.microsoft.com/office/drawing/2014/main" val="835497498"/>
                    </a:ext>
                  </a:extLst>
                </a:gridCol>
                <a:gridCol w="1998482">
                  <a:extLst>
                    <a:ext uri="{9D8B030D-6E8A-4147-A177-3AD203B41FA5}">
                      <a16:colId xmlns:a16="http://schemas.microsoft.com/office/drawing/2014/main" val="2061405161"/>
                    </a:ext>
                  </a:extLst>
                </a:gridCol>
              </a:tblGrid>
              <a:tr h="311353">
                <a:tc row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Lp.</a:t>
                      </a:r>
                    </a:p>
                    <a:p>
                      <a:pPr algn="ctr"/>
                      <a:endParaRPr lang="pl-PL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Uczeń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dostosowanie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Podstawa (dokument)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warunków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65237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6.</a:t>
                      </a:r>
                      <a:endParaRPr lang="pl-PL" dirty="0"/>
                    </a:p>
                  </a:txBody>
                  <a:tcPr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który w roku szkolnym 2022/2023 był objęty pomocą psychologiczno-pedagogiczną w szkole ze względu na: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pl-PL" dirty="0" smtClean="0"/>
                        <a:t>trudności adaptacyjne związane z wcześniejszym kształceniem za granicą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pl-PL" dirty="0" smtClean="0"/>
                        <a:t>zaburzenia komunikacji językowej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pl-PL" dirty="0" smtClean="0"/>
                        <a:t>sytuację kryzysową lub traumatyczną</a:t>
                      </a:r>
                      <a:endParaRPr lang="pl-PL" dirty="0"/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pozytywna opinia rady pedagogicznej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295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 którym mowa w art. 165 ust. 1 ustawy </a:t>
                      </a:r>
                    </a:p>
                    <a:p>
                      <a:r>
                        <a:rPr lang="pl-PL" dirty="0" smtClean="0"/>
                        <a:t>z dnia 14 grudnia 2016 r. Prawo oświatowe (cudzoziemiec), któremu ograniczona znajomość języka polskiego utrudnia zrozumienie czytanego tekstu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pozytywna opinia rady pedagogicznej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81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uczeń – obywatel Ukrainy, którego pobyt na terytorium Rzeczypospolitej Polskiej jest uznawany za legalny na podstawie art. 2 ust. 1 ustawy z dnia 12 marca 2022 r. o pomocy obywatelom Ukrainy w związku z konfliktem zbrojnym na terytorium tego państwa.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pozytywna opinia rady pedagogicznej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437603"/>
                  </a:ext>
                </a:extLst>
              </a:tr>
              <a:tr h="76581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uczeń z zaburzeniem widzenia barw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zaświadczenie o stanie zdrowia wydane przez lekarza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185844"/>
                  </a:ext>
                </a:extLst>
              </a:tr>
            </a:tbl>
          </a:graphicData>
        </a:graphic>
      </p:graphicFrame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5852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6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631594" y="2083324"/>
            <a:ext cx="80976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Zaświadczenie </a:t>
            </a:r>
            <a:r>
              <a:rPr lang="pl-PL" dirty="0"/>
              <a:t>o stanie </a:t>
            </a:r>
            <a:r>
              <a:rPr lang="pl-PL" dirty="0" smtClean="0"/>
              <a:t>zdrowia lub </a:t>
            </a:r>
            <a:r>
              <a:rPr lang="pl-PL" dirty="0"/>
              <a:t>opinię poradni </a:t>
            </a:r>
            <a:r>
              <a:rPr lang="pl-PL" dirty="0" smtClean="0"/>
              <a:t>psychologiczno-pedagogicznej przedkłada </a:t>
            </a:r>
            <a:r>
              <a:rPr lang="pl-PL" dirty="0"/>
              <a:t>się dyrektorowi szkoły nie później niż do </a:t>
            </a:r>
            <a:endParaRPr lang="pl-PL" dirty="0" smtClean="0"/>
          </a:p>
          <a:p>
            <a:r>
              <a:rPr lang="pl-PL" dirty="0" smtClean="0"/>
              <a:t>17 października </a:t>
            </a:r>
            <a:r>
              <a:rPr lang="pl-PL" dirty="0"/>
              <a:t>2022 r.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sytuacjach losowych zaświadczenie lub opinia mogą być przedłożone w terminie późniejszym, niezwłocznie po otrzymaniu </a:t>
            </a:r>
            <a:r>
              <a:rPr lang="pl-PL" dirty="0" smtClean="0"/>
              <a:t>dokumentu</a:t>
            </a:r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0874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7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631594" y="2083324"/>
            <a:ext cx="80976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dirty="0"/>
              <a:t>Rada pedagogiczna, spośród możliwych sposobów dostosowania warunków </a:t>
            </a:r>
            <a:endParaRPr lang="pl-PL" dirty="0" smtClean="0"/>
          </a:p>
          <a:p>
            <a:pPr algn="ctr"/>
            <a:r>
              <a:rPr lang="pl-PL" dirty="0" smtClean="0"/>
              <a:t>i </a:t>
            </a:r>
            <a:r>
              <a:rPr lang="pl-PL" dirty="0"/>
              <a:t>form przeprowadzania egzaminu ósmoklasisty, wskazanych w </a:t>
            </a:r>
            <a:r>
              <a:rPr lang="pl-PL" dirty="0" smtClean="0"/>
              <a:t>tabeli,  </a:t>
            </a:r>
            <a:r>
              <a:rPr lang="pl-PL" dirty="0"/>
              <a:t>wskazuje sposób lub sposoby dostosowania warunków lub formy przeprowadzania egzaminu ósmoklasisty dla danego ucznia.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7752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8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603313" y="1016115"/>
            <a:ext cx="811648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b="1" dirty="0"/>
              <a:t>W szczególnych przypadkach losowych lub zdrowotnych </a:t>
            </a:r>
            <a:r>
              <a:rPr lang="pl-PL" dirty="0"/>
              <a:t>dyrektor szkoły, na wniosek rady pedagogicznej, może wystąpić do dyrektora okręgowej komisji egzaminacyjnej z wnioskiem o wyrażenie zgody na przystąpienie ucznia do egzaminu ósmoklasisty </a:t>
            </a:r>
            <a:r>
              <a:rPr lang="pl-PL" b="1" dirty="0"/>
              <a:t>w warunkach dostosowanych </a:t>
            </a:r>
            <a:r>
              <a:rPr lang="pl-PL" dirty="0"/>
              <a:t>do jego potrzeb edukacyjnych oraz możliwości psychofizycznych, </a:t>
            </a:r>
            <a:r>
              <a:rPr lang="pl-PL" b="1" dirty="0"/>
              <a:t>nieujętych w niniejszym komunikacie</a:t>
            </a:r>
            <a:r>
              <a:rPr lang="pl-PL" dirty="0"/>
              <a:t>. Wniosek powinien być uzasadniony i potwierdzony stosownymi dokumentami. Uzgodnienia pomiędzy dyrektorem szkoły a dyrektorem okręgowej komisji egzaminacyjnej odbywają </a:t>
            </a:r>
            <a:r>
              <a:rPr lang="pl-PL" dirty="0" smtClean="0"/>
              <a:t>się </a:t>
            </a:r>
            <a:r>
              <a:rPr lang="pl-PL" dirty="0"/>
              <a:t>w formie pisemnej nie później niż do 9 listopada 2022 r. Jeżeli konieczność przyznania dostosowań, o których mowa powyżej, nastąpi po tym terminie, stosowne uzgodnienia muszą zostać przeprowadzone niezwłocznie po uzyskaniu przez dyrektora szkoły informacji o potrzebie takich dostosowań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8657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9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603313" y="1016115"/>
            <a:ext cx="81164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b="1" dirty="0"/>
              <a:t>Do 21 listopada 2022 r. </a:t>
            </a:r>
            <a:r>
              <a:rPr lang="pl-PL" dirty="0"/>
              <a:t>dyrektor szkoły lub upoważniony przez niego nauczyciel informuje na piśmie (załącznik 4b w Informacji o sposobie organizacji i przeprowadzania egzaminu ósmoklasisty obowiązującej w roku szkolnym 2022/2023) rodziców ucznia albo pełnoletniego ucznia o wskazanych sposobach dostosowania warunków lub formy przeprowadzania egzaminu ósmoklasisty do potrzeb edukacyjnych i możliwości psychofizycznych tego ucznia. </a:t>
            </a:r>
            <a:endParaRPr lang="pl-PL" dirty="0" smtClean="0"/>
          </a:p>
          <a:p>
            <a:pPr algn="ctr"/>
            <a:endParaRPr lang="pl-PL" dirty="0"/>
          </a:p>
          <a:p>
            <a:pPr algn="ctr"/>
            <a:r>
              <a:rPr lang="pl-PL" dirty="0"/>
              <a:t>Rodzice ucznia lub pełnoletni uczeń składają oświadczenie o korzystaniu albo niekorzystaniu ze wskazanych sposobów </a:t>
            </a:r>
            <a:r>
              <a:rPr lang="pl-PL" dirty="0" smtClean="0"/>
              <a:t>dostosowania </a:t>
            </a:r>
            <a:r>
              <a:rPr lang="pl-PL" b="1" dirty="0"/>
              <a:t>nie później niż do 24 listopada 2022 r. 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0279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Ligh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Niestandardowy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111111111111111111111111111.potx" id="{87136FA0-E7CD-4F0D-8CB9-FB05D3AF287D}" vid="{D54180DA-38F4-49C7-A5B2-3B21885FD147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F">
      <a:majorFont>
        <a:latin typeface="Segoe UI Semibold"/>
        <a:ea typeface=""/>
        <a:cs typeface=""/>
      </a:majorFont>
      <a:minorFont>
        <a:latin typeface="Source Sans Pro Light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F">
      <a:majorFont>
        <a:latin typeface="Segoe UI Semibold"/>
        <a:ea typeface=""/>
        <a:cs typeface=""/>
      </a:majorFont>
      <a:minorFont>
        <a:latin typeface="Source Sans Pro Light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1BF8C70-2D96-4641-90A4-54C6BEACE9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1417</Words>
  <Application>Microsoft Office PowerPoint</Application>
  <PresentationFormat>Pokaz na ekranie (4:3)</PresentationFormat>
  <Paragraphs>231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Segoe UI</vt:lpstr>
      <vt:lpstr>Segoe UI Semibold</vt:lpstr>
      <vt:lpstr>Segoe UI Semilight</vt:lpstr>
      <vt:lpstr>Source Sans Pro Light</vt:lpstr>
      <vt:lpstr>Wingdings 2</vt:lpstr>
      <vt:lpstr>OfficeLight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2016-05-01T11:59:23Z</dcterms:created>
  <dcterms:modified xsi:type="dcterms:W3CDTF">2022-09-26T13:38:04Z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TC027879739991</vt:lpwstr>
  </property>
</Properties>
</file>