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7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3B61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31" name="Zástupný symbol dátum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A85F90C-FF75-4590-9168-4F7882FC9EF9}" type="datetimeFigureOut">
              <a:rPr lang="sk-SK" smtClean="0"/>
              <a:t>28. 10. 2020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0AF0E97-18A1-45E1-90E7-477D8C39A5AD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F90C-FF75-4590-9168-4F7882FC9EF9}" type="datetimeFigureOut">
              <a:rPr lang="sk-SK" smtClean="0"/>
              <a:t>28. 10. 2020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0E97-18A1-45E1-90E7-477D8C39A5A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DA85F90C-FF75-4590-9168-4F7882FC9EF9}" type="datetimeFigureOut">
              <a:rPr lang="sk-SK" smtClean="0"/>
              <a:t>28. 10. 2020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0AF0E97-18A1-45E1-90E7-477D8C39A5A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F90C-FF75-4590-9168-4F7882FC9EF9}" type="datetimeFigureOut">
              <a:rPr lang="sk-SK" smtClean="0"/>
              <a:t>28. 10. 2020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0E97-18A1-45E1-90E7-477D8C39A5A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A85F90C-FF75-4590-9168-4F7882FC9EF9}" type="datetimeFigureOut">
              <a:rPr lang="sk-SK" smtClean="0"/>
              <a:t>28. 10. 2020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30AF0E97-18A1-45E1-90E7-477D8C39A5AD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F90C-FF75-4590-9168-4F7882FC9EF9}" type="datetimeFigureOut">
              <a:rPr lang="sk-SK" smtClean="0"/>
              <a:t>28. 10. 2020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0E97-18A1-45E1-90E7-477D8C39A5A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F90C-FF75-4590-9168-4F7882FC9EF9}" type="datetimeFigureOut">
              <a:rPr lang="sk-SK" smtClean="0"/>
              <a:t>28. 10. 2020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0E97-18A1-45E1-90E7-477D8C39A5A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F90C-FF75-4590-9168-4F7882FC9EF9}" type="datetimeFigureOut">
              <a:rPr lang="sk-SK" smtClean="0"/>
              <a:t>28. 10. 2020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0E97-18A1-45E1-90E7-477D8C39A5A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A85F90C-FF75-4590-9168-4F7882FC9EF9}" type="datetimeFigureOut">
              <a:rPr lang="sk-SK" smtClean="0"/>
              <a:t>28. 10. 2020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0E97-18A1-45E1-90E7-477D8C39A5A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F90C-FF75-4590-9168-4F7882FC9EF9}" type="datetimeFigureOut">
              <a:rPr lang="sk-SK" smtClean="0"/>
              <a:t>28. 10. 2020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0E97-18A1-45E1-90E7-477D8C39A5A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F90C-FF75-4590-9168-4F7882FC9EF9}" type="datetimeFigureOut">
              <a:rPr lang="sk-SK" smtClean="0"/>
              <a:t>28. 10. 2020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0E97-18A1-45E1-90E7-477D8C39A5AD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obrázka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nadpi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1" name="Zástupný symbol tex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7" name="Zástupný symbol dátum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A85F90C-FF75-4590-9168-4F7882FC9EF9}" type="datetimeFigureOut">
              <a:rPr lang="sk-SK" smtClean="0"/>
              <a:t>28. 10. 2020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0AF0E97-18A1-45E1-90E7-477D8C39A5AD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79512" y="548680"/>
            <a:ext cx="813690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sk-SK" sz="2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sk-SK" sz="3600" b="1" dirty="0" smtClean="0">
                <a:solidFill>
                  <a:schemeClr val="bg1">
                    <a:lumMod val="50000"/>
                  </a:schemeClr>
                </a:solidFill>
              </a:rPr>
              <a:t>Koncepcia</a:t>
            </a:r>
            <a:endParaRPr lang="sk-SK" sz="36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sk-SK" sz="3600" b="1" dirty="0">
                <a:solidFill>
                  <a:schemeClr val="bg1">
                    <a:lumMod val="50000"/>
                  </a:schemeClr>
                </a:solidFill>
              </a:rPr>
              <a:t>Základnej školy s materskou školou</a:t>
            </a:r>
          </a:p>
          <a:p>
            <a:pPr algn="ctr"/>
            <a:r>
              <a:rPr lang="sk-SK" sz="3600" b="1" dirty="0">
                <a:solidFill>
                  <a:schemeClr val="bg1">
                    <a:lumMod val="50000"/>
                  </a:schemeClr>
                </a:solidFill>
              </a:rPr>
              <a:t>Jána Amosa Komenského</a:t>
            </a:r>
          </a:p>
          <a:p>
            <a:pPr algn="ctr"/>
            <a:r>
              <a:rPr lang="sk-SK" sz="3600" dirty="0">
                <a:solidFill>
                  <a:schemeClr val="bg1">
                    <a:lumMod val="50000"/>
                  </a:schemeClr>
                </a:solidFill>
              </a:rPr>
              <a:t>Hubeného 25,  Bratislava</a:t>
            </a:r>
          </a:p>
          <a:p>
            <a:pPr algn="ctr"/>
            <a:r>
              <a:rPr lang="sk-SK" sz="3600" dirty="0">
                <a:solidFill>
                  <a:schemeClr val="bg1">
                    <a:lumMod val="50000"/>
                  </a:schemeClr>
                </a:solidFill>
              </a:rPr>
              <a:t>na 5 a viac rokov</a:t>
            </a:r>
          </a:p>
          <a:p>
            <a:pPr algn="ctr"/>
            <a:endParaRPr lang="sk-SK" sz="3600" b="1" dirty="0">
              <a:solidFill>
                <a:schemeClr val="bg2"/>
              </a:solidFill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79512" y="5517232"/>
            <a:ext cx="7812360" cy="641995"/>
          </a:xfrm>
        </p:spPr>
        <p:txBody>
          <a:bodyPr>
            <a:normAutofit fontScale="90000"/>
          </a:bodyPr>
          <a:lstStyle/>
          <a:p>
            <a:r>
              <a:rPr lang="sk-SK" sz="3600" b="0" cap="none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Mgr</a:t>
            </a:r>
            <a:r>
              <a:rPr lang="sk-SK" sz="3600" b="0" cap="none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. Tatiana Kizivatová</a:t>
            </a:r>
            <a:r>
              <a:rPr lang="sk-SK" sz="44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sk-SK" sz="4400" dirty="0">
                <a:solidFill>
                  <a:schemeClr val="bg1">
                    <a:lumMod val="50000"/>
                  </a:schemeClr>
                </a:solidFill>
              </a:rPr>
            </a:br>
            <a:endParaRPr lang="sk-SK" dirty="0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0" y="188640"/>
            <a:ext cx="8316416" cy="4464496"/>
          </a:xfrm>
        </p:spPr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8229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-180528" y="116632"/>
            <a:ext cx="8496944" cy="1008112"/>
          </a:xfrm>
        </p:spPr>
        <p:txBody>
          <a:bodyPr>
            <a:noAutofit/>
          </a:bodyPr>
          <a:lstStyle/>
          <a:p>
            <a:pPr algn="ctr"/>
            <a:r>
              <a:rPr lang="sk-SK" sz="2000" cap="none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sk-SK" sz="2000" cap="none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sk-SK" sz="2200" dirty="0">
                <a:solidFill>
                  <a:schemeClr val="bg1">
                    <a:lumMod val="50000"/>
                  </a:schemeClr>
                </a:solidFill>
              </a:rPr>
              <a:t>ABY SA KAŽDÉ DIEŤA, KAŽDÝ ŽIAK CÍTIL V ŠKOLE BEZPEČNE</a:t>
            </a:r>
            <a:br>
              <a:rPr lang="sk-SK" sz="2200" dirty="0">
                <a:solidFill>
                  <a:schemeClr val="bg1">
                    <a:lumMod val="50000"/>
                  </a:schemeClr>
                </a:solidFill>
              </a:rPr>
            </a:br>
            <a:endParaRPr lang="sk-SK" sz="2200" cap="non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Zástupný symbol obsahu 11"/>
          <p:cNvSpPr>
            <a:spLocks noGrp="1"/>
          </p:cNvSpPr>
          <p:nvPr>
            <p:ph idx="1"/>
          </p:nvPr>
        </p:nvSpPr>
        <p:spPr>
          <a:xfrm>
            <a:off x="0" y="1124744"/>
            <a:ext cx="8244408" cy="590465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k-SK" dirty="0">
                <a:solidFill>
                  <a:schemeClr val="bg1">
                    <a:lumMod val="50000"/>
                  </a:schemeClr>
                </a:solidFill>
              </a:rPr>
              <a:t>Jednou z kľúčových úloh školy pri vzdelávaní detí, mladých ľudí, v dnešnom meniacom sa svete je </a:t>
            </a:r>
            <a:r>
              <a:rPr lang="sk-SK" b="1" dirty="0">
                <a:solidFill>
                  <a:schemeClr val="bg1">
                    <a:lumMod val="50000"/>
                  </a:schemeClr>
                </a:solidFill>
              </a:rPr>
              <a:t>tvorba prostredia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</a:rPr>
              <a:t>, ktoré</a:t>
            </a: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sk-SK" sz="900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sk-SK" i="1" dirty="0">
                <a:solidFill>
                  <a:schemeClr val="bg1">
                    <a:lumMod val="50000"/>
                  </a:schemeClr>
                </a:solidFill>
              </a:rPr>
              <a:t>vytvárame bezpečné a podporujúce prostredie,</a:t>
            </a:r>
            <a:endParaRPr lang="sk-SK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sk-SK" i="1" dirty="0">
                <a:solidFill>
                  <a:schemeClr val="bg1">
                    <a:lumMod val="50000"/>
                  </a:schemeClr>
                </a:solidFill>
              </a:rPr>
              <a:t>podporuje zmysluplné učenie a kritické myslenie,</a:t>
            </a:r>
            <a:endParaRPr lang="sk-SK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sk-SK" i="1" dirty="0">
                <a:solidFill>
                  <a:schemeClr val="bg1">
                    <a:lumMod val="50000"/>
                  </a:schemeClr>
                </a:solidFill>
              </a:rPr>
              <a:t>poskytuje reálnu možnosť výberu spôsobu učenia vzhľadom na dosiahnutie osobného maxima,</a:t>
            </a:r>
            <a:endParaRPr lang="sk-SK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sk-SK" i="1" dirty="0">
                <a:solidFill>
                  <a:schemeClr val="bg1">
                    <a:lumMod val="50000"/>
                  </a:schemeClr>
                </a:solidFill>
              </a:rPr>
              <a:t>umožňuje a rozvíja otvorenú partnerskú komunikáciu,</a:t>
            </a:r>
            <a:endParaRPr lang="sk-SK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sk-SK" i="1" dirty="0">
                <a:solidFill>
                  <a:schemeClr val="bg1">
                    <a:lumMod val="50000"/>
                  </a:schemeClr>
                </a:solidFill>
              </a:rPr>
              <a:t>podporuje výchovu k hodnotám, rozvíjame sociálne zručnosti detí a vytvárame pozitívnu podporujúcu sociálnu klímu,</a:t>
            </a:r>
            <a:endParaRPr lang="sk-SK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sk-SK" i="1" dirty="0">
                <a:solidFill>
                  <a:schemeClr val="bg1">
                    <a:lumMod val="50000"/>
                  </a:schemeClr>
                </a:solidFill>
              </a:rPr>
              <a:t>podporuje spoluprácu a akceptáciu rôznorodosti.</a:t>
            </a:r>
            <a:endParaRPr lang="sk-SK" dirty="0">
              <a:solidFill>
                <a:schemeClr val="bg1">
                  <a:lumMod val="50000"/>
                </a:schemeClr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9529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7848872" cy="1092736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>
                <a:solidFill>
                  <a:srgbClr val="C00000"/>
                </a:solidFill>
              </a:rPr>
              <a:t/>
            </a:r>
            <a:br>
              <a:rPr lang="sk-SK" dirty="0" smtClean="0">
                <a:solidFill>
                  <a:srgbClr val="C00000"/>
                </a:solidFill>
              </a:rPr>
            </a:br>
            <a:r>
              <a:rPr lang="sk-SK" dirty="0">
                <a:solidFill>
                  <a:srgbClr val="C00000"/>
                </a:solidFill>
              </a:rPr>
              <a:t/>
            </a:r>
            <a:br>
              <a:rPr lang="sk-SK" dirty="0">
                <a:solidFill>
                  <a:srgbClr val="C00000"/>
                </a:solidFill>
              </a:rPr>
            </a:br>
            <a:r>
              <a:rPr lang="sk-SK" sz="2700" dirty="0" smtClean="0">
                <a:solidFill>
                  <a:schemeClr val="bg1">
                    <a:lumMod val="50000"/>
                  </a:schemeClr>
                </a:solidFill>
              </a:rPr>
              <a:t>naše </a:t>
            </a:r>
            <a:r>
              <a:rPr lang="sk-SK" sz="2700" dirty="0">
                <a:solidFill>
                  <a:schemeClr val="bg1">
                    <a:lumMod val="50000"/>
                  </a:schemeClr>
                </a:solidFill>
              </a:rPr>
              <a:t>Priority PRI VÝCHOVE A VZDELÁVANÍ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sk-SK" dirty="0">
                <a:solidFill>
                  <a:schemeClr val="bg1">
                    <a:lumMod val="50000"/>
                  </a:schemeClr>
                </a:solidFill>
              </a:rPr>
            </a:br>
            <a:endParaRPr lang="sk-SK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0" y="1124744"/>
            <a:ext cx="8172400" cy="573325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sk-SK" dirty="0">
                <a:solidFill>
                  <a:schemeClr val="bg1">
                    <a:lumMod val="50000"/>
                  </a:schemeClr>
                </a:solidFill>
              </a:rPr>
              <a:t>rozvíjame tvorivosť našich detí,</a:t>
            </a:r>
          </a:p>
          <a:p>
            <a:pPr lvl="0"/>
            <a:r>
              <a:rPr lang="sk-SK" dirty="0">
                <a:solidFill>
                  <a:schemeClr val="bg1">
                    <a:lumMod val="50000"/>
                  </a:schemeClr>
                </a:solidFill>
              </a:rPr>
              <a:t>poskytujeme reálnu možnosť výberu pri vzdelávaní, učíme tvorivo a samostatne riešiť problémy,</a:t>
            </a:r>
          </a:p>
          <a:p>
            <a:pPr lvl="0"/>
            <a:r>
              <a:rPr lang="sk-SK" dirty="0">
                <a:solidFill>
                  <a:schemeClr val="bg1">
                    <a:lumMod val="50000"/>
                  </a:schemeClr>
                </a:solidFill>
              </a:rPr>
              <a:t>poskytujeme primeraný čas na prácu,</a:t>
            </a:r>
          </a:p>
          <a:p>
            <a:pPr lvl="0"/>
            <a:r>
              <a:rPr lang="sk-SK" dirty="0">
                <a:solidFill>
                  <a:schemeClr val="bg1">
                    <a:lumMod val="50000"/>
                  </a:schemeClr>
                </a:solidFill>
              </a:rPr>
              <a:t>podporujeme spoluprácu a akceptáciu rôznorodosti</a:t>
            </a: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,</a:t>
            </a:r>
          </a:p>
          <a:p>
            <a:pPr lvl="0"/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podporujeme rozvoj kritického a strategického myslenia,</a:t>
            </a:r>
            <a:endParaRPr lang="sk-SK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sk-SK" dirty="0">
                <a:solidFill>
                  <a:schemeClr val="bg1">
                    <a:lumMod val="50000"/>
                  </a:schemeClr>
                </a:solidFill>
              </a:rPr>
              <a:t>rozvíjame komunikačné a argumentačné schopnosti,</a:t>
            </a:r>
          </a:p>
          <a:p>
            <a:pPr lvl="0"/>
            <a:r>
              <a:rPr lang="sk-SK" dirty="0">
                <a:solidFill>
                  <a:schemeClr val="bg1">
                    <a:lumMod val="50000"/>
                  </a:schemeClr>
                </a:solidFill>
              </a:rPr>
              <a:t>podporujeme rozvoj čitateľskej a finančnej gramotnosti detí,</a:t>
            </a:r>
          </a:p>
          <a:p>
            <a:pPr lvl="0"/>
            <a:r>
              <a:rPr lang="sk-SK" dirty="0">
                <a:solidFill>
                  <a:schemeClr val="bg1">
                    <a:lumMod val="50000"/>
                  </a:schemeClr>
                </a:solidFill>
              </a:rPr>
              <a:t>rozvíjame environmentálnu výchovu,</a:t>
            </a:r>
          </a:p>
          <a:p>
            <a:pPr lvl="0"/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chceme zvyšovať 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</a:rPr>
              <a:t>gramotnosť v oblasti cudzích jazykov,</a:t>
            </a:r>
          </a:p>
          <a:p>
            <a:pPr lvl="0"/>
            <a:r>
              <a:rPr lang="sk-SK" dirty="0">
                <a:solidFill>
                  <a:schemeClr val="bg1">
                    <a:lumMod val="50000"/>
                  </a:schemeClr>
                </a:solidFill>
              </a:rPr>
              <a:t>implementujeme informačno-komunikačné technológie do vyučovania,</a:t>
            </a:r>
          </a:p>
          <a:p>
            <a:pPr lvl="0"/>
            <a:r>
              <a:rPr lang="sk-SK" dirty="0">
                <a:solidFill>
                  <a:schemeClr val="bg1">
                    <a:lumMod val="50000"/>
                  </a:schemeClr>
                </a:solidFill>
              </a:rPr>
              <a:t>podporujeme rozvoj pohybových aktivít a zvyšovanie fyzickej zdatnosti,</a:t>
            </a:r>
          </a:p>
          <a:p>
            <a:pPr lvl="0"/>
            <a:r>
              <a:rPr lang="sk-SK" dirty="0">
                <a:solidFill>
                  <a:schemeClr val="bg1">
                    <a:lumMod val="50000"/>
                  </a:schemeClr>
                </a:solidFill>
              </a:rPr>
              <a:t>záleží nám na bezproblémovom prechode detí z MŠ do ZŠ.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8142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sz="2800" dirty="0">
                <a:solidFill>
                  <a:schemeClr val="bg1">
                    <a:lumMod val="50000"/>
                  </a:schemeClr>
                </a:solidFill>
              </a:rPr>
              <a:t>Zložky vysoko efektívneho učenia, ktoré pomáhajú mozgu efektívne sa </a:t>
            </a:r>
            <a:r>
              <a:rPr lang="sk-SK" sz="2800" dirty="0" smtClean="0">
                <a:solidFill>
                  <a:schemeClr val="bg1">
                    <a:lumMod val="50000"/>
                  </a:schemeClr>
                </a:solidFill>
              </a:rPr>
              <a:t>učiť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sk-SK" dirty="0">
                <a:solidFill>
                  <a:schemeClr val="bg1">
                    <a:lumMod val="50000"/>
                  </a:schemeClr>
                </a:solidFill>
              </a:rPr>
            </a:br>
            <a:endParaRPr lang="sk-SK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1"/>
          </p:nvPr>
        </p:nvSpPr>
        <p:spPr>
          <a:xfrm>
            <a:off x="0" y="1052736"/>
            <a:ext cx="4211960" cy="5805264"/>
          </a:xfrm>
        </p:spPr>
        <p:txBody>
          <a:bodyPr>
            <a:normAutofit lnSpcReduction="10000"/>
          </a:bodyPr>
          <a:lstStyle/>
          <a:p>
            <a:pPr lvl="0"/>
            <a:r>
              <a:rPr lang="sk-SK" dirty="0">
                <a:solidFill>
                  <a:schemeClr val="bg1">
                    <a:lumMod val="50000"/>
                  </a:schemeClr>
                </a:solidFill>
              </a:rPr>
              <a:t>bezpečné a podporujúce prostredie</a:t>
            </a:r>
          </a:p>
          <a:p>
            <a:pPr lvl="0"/>
            <a:endParaRPr lang="sk-SK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zmysluplný 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</a:rPr>
              <a:t>obsah </a:t>
            </a:r>
          </a:p>
          <a:p>
            <a:pPr lvl="0"/>
            <a:endParaRPr lang="sk-SK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možnosť 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</a:rPr>
              <a:t>výberu</a:t>
            </a:r>
          </a:p>
          <a:p>
            <a:pPr lvl="0"/>
            <a:endParaRPr lang="sk-SK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spolupráca</a:t>
            </a:r>
            <a:endParaRPr lang="sk-SK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endParaRPr lang="sk-SK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zážitky 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</a:rPr>
              <a:t>reálneho sveta</a:t>
            </a:r>
          </a:p>
        </p:txBody>
      </p:sp>
      <p:sp>
        <p:nvSpPr>
          <p:cNvPr id="7" name="Zástupný objekt pre obsah 6"/>
          <p:cNvSpPr>
            <a:spLocks noGrp="1"/>
          </p:cNvSpPr>
          <p:nvPr>
            <p:ph sz="half" idx="2"/>
          </p:nvPr>
        </p:nvSpPr>
        <p:spPr>
          <a:xfrm>
            <a:off x="4211960" y="1052736"/>
            <a:ext cx="3888432" cy="5616624"/>
          </a:xfrm>
        </p:spPr>
        <p:txBody>
          <a:bodyPr>
            <a:normAutofit lnSpcReduction="10000"/>
          </a:bodyPr>
          <a:lstStyle/>
          <a:p>
            <a:pPr lvl="0"/>
            <a:r>
              <a:rPr lang="sk-SK" dirty="0">
                <a:solidFill>
                  <a:schemeClr val="bg1">
                    <a:lumMod val="50000"/>
                  </a:schemeClr>
                </a:solidFill>
              </a:rPr>
              <a:t>obohatené prostredie</a:t>
            </a:r>
          </a:p>
          <a:p>
            <a:pPr lvl="0"/>
            <a:endParaRPr lang="sk-SK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primeraný 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</a:rPr>
              <a:t>čas</a:t>
            </a:r>
          </a:p>
          <a:p>
            <a:pPr lvl="0"/>
            <a:endParaRPr lang="sk-SK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okamžitá 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</a:rPr>
              <a:t>spätná väzba</a:t>
            </a:r>
          </a:p>
          <a:p>
            <a:pPr lvl="0"/>
            <a:endParaRPr lang="sk-SK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cielený 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</a:rPr>
              <a:t>pohyb</a:t>
            </a:r>
          </a:p>
          <a:p>
            <a:pPr lvl="0"/>
            <a:endParaRPr lang="sk-SK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dokonalé 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</a:rPr>
              <a:t>zvládnutie</a:t>
            </a:r>
          </a:p>
          <a:p>
            <a:endParaRPr lang="sk-SK" dirty="0"/>
          </a:p>
        </p:txBody>
      </p:sp>
      <p:sp>
        <p:nvSpPr>
          <p:cNvPr id="9" name="Zástupný objekt pre obsah 8"/>
          <p:cNvSpPr>
            <a:spLocks noGrp="1"/>
          </p:cNvSpPr>
          <p:nvPr>
            <p:ph sz="quarter" idx="4294967295"/>
          </p:nvPr>
        </p:nvSpPr>
        <p:spPr>
          <a:xfrm>
            <a:off x="9144000" y="1889125"/>
            <a:ext cx="4194175" cy="4968875"/>
          </a:xfrm>
        </p:spPr>
        <p:txBody>
          <a:bodyPr/>
          <a:lstStyle/>
          <a:p>
            <a:pPr lvl="0"/>
            <a:endParaRPr lang="sk-SK" dirty="0">
              <a:solidFill>
                <a:schemeClr val="bg1">
                  <a:lumMod val="50000"/>
                </a:schemeClr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2359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>
                <a:solidFill>
                  <a:srgbClr val="A93B61"/>
                </a:solidFill>
              </a:rPr>
              <a:t/>
            </a:r>
            <a:br>
              <a:rPr lang="sk-SK" dirty="0">
                <a:solidFill>
                  <a:srgbClr val="A93B61"/>
                </a:solidFill>
              </a:rPr>
            </a:br>
            <a:r>
              <a:rPr lang="sk-SK" dirty="0" smtClean="0">
                <a:solidFill>
                  <a:srgbClr val="A93B61"/>
                </a:solidFill>
              </a:rPr>
              <a:t/>
            </a:r>
            <a:br>
              <a:rPr lang="sk-SK" dirty="0" smtClean="0">
                <a:solidFill>
                  <a:srgbClr val="A93B61"/>
                </a:solidFill>
              </a:rPr>
            </a:b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tím 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</a:rPr>
              <a:t>pre rozvoj školy </a:t>
            </a:r>
            <a:r>
              <a:rPr lang="sk-SK" dirty="0">
                <a:solidFill>
                  <a:srgbClr val="A93B61"/>
                </a:solidFill>
              </a:rPr>
              <a:t/>
            </a:r>
            <a:br>
              <a:rPr lang="sk-SK" dirty="0">
                <a:solidFill>
                  <a:srgbClr val="A93B61"/>
                </a:solidFill>
              </a:rPr>
            </a:br>
            <a:r>
              <a:rPr lang="sk-SK" dirty="0">
                <a:solidFill>
                  <a:srgbClr val="A93B61"/>
                </a:solidFill>
              </a:rPr>
              <a:t/>
            </a:r>
            <a:br>
              <a:rPr lang="sk-SK" dirty="0">
                <a:solidFill>
                  <a:srgbClr val="A93B61"/>
                </a:solidFill>
              </a:rPr>
            </a:br>
            <a:endParaRPr lang="sk-SK" dirty="0"/>
          </a:p>
        </p:txBody>
      </p:sp>
      <p:sp>
        <p:nvSpPr>
          <p:cNvPr id="5" name="Zástupný objekt pre obsah 4"/>
          <p:cNvSpPr>
            <a:spLocks noGrp="1"/>
          </p:cNvSpPr>
          <p:nvPr>
            <p:ph sz="half" idx="2"/>
          </p:nvPr>
        </p:nvSpPr>
        <p:spPr>
          <a:xfrm>
            <a:off x="3707904" y="548680"/>
            <a:ext cx="4536504" cy="6120680"/>
          </a:xfrm>
        </p:spPr>
        <p:txBody>
          <a:bodyPr>
            <a:normAutofit fontScale="85000" lnSpcReduction="20000"/>
          </a:bodyPr>
          <a:lstStyle/>
          <a:p>
            <a:r>
              <a:rPr lang="sk-SK" dirty="0" smtClean="0">
                <a:solidFill>
                  <a:srgbClr val="A93B61"/>
                </a:solidFill>
              </a:rPr>
              <a:t>=&gt; </a:t>
            </a:r>
            <a:r>
              <a:rPr lang="sk-SK" dirty="0">
                <a:solidFill>
                  <a:srgbClr val="A93B61"/>
                </a:solidFill>
              </a:rPr>
              <a:t>na základe nej </a:t>
            </a:r>
            <a:r>
              <a:rPr lang="sk-SK" b="1" u="sng" dirty="0">
                <a:solidFill>
                  <a:srgbClr val="A93B61"/>
                </a:solidFill>
              </a:rPr>
              <a:t>sme začali </a:t>
            </a:r>
            <a:r>
              <a:rPr lang="sk-SK" u="sng" dirty="0">
                <a:solidFill>
                  <a:srgbClr val="A93B61"/>
                </a:solidFill>
              </a:rPr>
              <a:t>RIADENÝ štruktúrovaný  </a:t>
            </a:r>
            <a:r>
              <a:rPr lang="sk-SK" b="1" u="sng" dirty="0">
                <a:solidFill>
                  <a:srgbClr val="A93B61"/>
                </a:solidFill>
              </a:rPr>
              <a:t>PROCES ZMENY</a:t>
            </a:r>
            <a:r>
              <a:rPr lang="sk-SK" b="1" dirty="0">
                <a:solidFill>
                  <a:srgbClr val="A93B61"/>
                </a:solidFill>
              </a:rPr>
              <a:t> </a:t>
            </a:r>
            <a:r>
              <a:rPr lang="sk-SK" dirty="0">
                <a:solidFill>
                  <a:srgbClr val="A93B61"/>
                </a:solidFill>
              </a:rPr>
              <a:t>tradičnej školy na školu MODERNÚ =&gt; využívanie </a:t>
            </a:r>
            <a:r>
              <a:rPr lang="sk-SK" b="1" u="sng" dirty="0">
                <a:solidFill>
                  <a:srgbClr val="A93B61"/>
                </a:solidFill>
              </a:rPr>
              <a:t>FULLANOVHO MODELU</a:t>
            </a:r>
            <a:r>
              <a:rPr lang="sk-SK" b="1" dirty="0">
                <a:solidFill>
                  <a:srgbClr val="A93B61"/>
                </a:solidFill>
              </a:rPr>
              <a:t> </a:t>
            </a:r>
            <a:r>
              <a:rPr lang="sk-SK" dirty="0">
                <a:solidFill>
                  <a:srgbClr val="A93B61"/>
                </a:solidFill>
              </a:rPr>
              <a:t>zmeny</a:t>
            </a:r>
          </a:p>
          <a:p>
            <a:pPr marL="0" indent="0">
              <a:buNone/>
            </a:pPr>
            <a:endParaRPr lang="sk-SK" b="1" dirty="0">
              <a:solidFill>
                <a:srgbClr val="A93B61"/>
              </a:solidFill>
            </a:endParaRPr>
          </a:p>
          <a:p>
            <a:r>
              <a:rPr lang="sk-SK" b="1" dirty="0" smtClean="0">
                <a:solidFill>
                  <a:srgbClr val="A93B61"/>
                </a:solidFill>
              </a:rPr>
              <a:t>2013 </a:t>
            </a:r>
            <a:r>
              <a:rPr lang="sk-SK" b="1" dirty="0">
                <a:solidFill>
                  <a:srgbClr val="A93B61"/>
                </a:solidFill>
              </a:rPr>
              <a:t>– 2015 </a:t>
            </a:r>
            <a:r>
              <a:rPr lang="sk-SK" dirty="0">
                <a:solidFill>
                  <a:srgbClr val="A93B61"/>
                </a:solidFill>
              </a:rPr>
              <a:t>→ Vzdelávanie TRŠ s odbornou podporou externých lektorov</a:t>
            </a:r>
          </a:p>
          <a:p>
            <a:endParaRPr lang="sk-SK" b="1" dirty="0">
              <a:solidFill>
                <a:srgbClr val="A93B61"/>
              </a:solidFill>
            </a:endParaRPr>
          </a:p>
          <a:p>
            <a:r>
              <a:rPr lang="sk-SK" b="1" dirty="0">
                <a:solidFill>
                  <a:srgbClr val="A93B61"/>
                </a:solidFill>
              </a:rPr>
              <a:t>2015 – 2018 </a:t>
            </a:r>
            <a:r>
              <a:rPr lang="sk-SK" dirty="0">
                <a:solidFill>
                  <a:srgbClr val="A93B61"/>
                </a:solidFill>
              </a:rPr>
              <a:t>→ vlastná cesta TRŠ</a:t>
            </a:r>
          </a:p>
          <a:p>
            <a:endParaRPr lang="sk-SK" b="1" dirty="0">
              <a:solidFill>
                <a:srgbClr val="A93B61"/>
              </a:solidFill>
            </a:endParaRPr>
          </a:p>
          <a:p>
            <a:r>
              <a:rPr lang="sk-SK" b="1" dirty="0">
                <a:solidFill>
                  <a:srgbClr val="A93B61"/>
                </a:solidFill>
              </a:rPr>
              <a:t>2018 </a:t>
            </a:r>
            <a:r>
              <a:rPr lang="sk-SK" dirty="0">
                <a:solidFill>
                  <a:srgbClr val="A93B61"/>
                </a:solidFill>
              </a:rPr>
              <a:t>→ vzdelávacie stredy =&gt; </a:t>
            </a:r>
            <a:r>
              <a:rPr lang="sk-SK" b="1" dirty="0">
                <a:solidFill>
                  <a:srgbClr val="A93B61"/>
                </a:solidFill>
              </a:rPr>
              <a:t>ZDIEĽANIE SKÚSENOSTÍ</a:t>
            </a:r>
          </a:p>
          <a:p>
            <a:endParaRPr lang="sk-SK" dirty="0"/>
          </a:p>
        </p:txBody>
      </p:sp>
      <p:sp>
        <p:nvSpPr>
          <p:cNvPr id="6" name="Zástupný objekt pre obsah 5"/>
          <p:cNvSpPr>
            <a:spLocks noGrp="1"/>
          </p:cNvSpPr>
          <p:nvPr>
            <p:ph sz="half" idx="1"/>
          </p:nvPr>
        </p:nvSpPr>
        <p:spPr>
          <a:xfrm>
            <a:off x="31846" y="548680"/>
            <a:ext cx="3676058" cy="6696217"/>
          </a:xfrm>
        </p:spPr>
        <p:txBody>
          <a:bodyPr>
            <a:normAutofit fontScale="85000" lnSpcReduction="20000"/>
          </a:bodyPr>
          <a:lstStyle/>
          <a:p>
            <a:r>
              <a:rPr lang="sk-SK" b="1" dirty="0">
                <a:solidFill>
                  <a:srgbClr val="A93B61"/>
                </a:solidFill>
              </a:rPr>
              <a:t>od roku 2010 </a:t>
            </a:r>
          </a:p>
          <a:p>
            <a:pPr marL="0" indent="0">
              <a:buNone/>
            </a:pPr>
            <a:r>
              <a:rPr lang="sk-SK" b="1" dirty="0">
                <a:solidFill>
                  <a:srgbClr val="A93B61"/>
                </a:solidFill>
              </a:rPr>
              <a:t>    </a:t>
            </a:r>
            <a:r>
              <a:rPr lang="sk-SK" dirty="0">
                <a:solidFill>
                  <a:srgbClr val="A93B61"/>
                </a:solidFill>
              </a:rPr>
              <a:t>→ </a:t>
            </a:r>
            <a:r>
              <a:rPr lang="sk-SK" b="1" dirty="0">
                <a:solidFill>
                  <a:srgbClr val="A93B61"/>
                </a:solidFill>
              </a:rPr>
              <a:t>KLUBY MODERNÉHO UČITEĽA</a:t>
            </a:r>
          </a:p>
          <a:p>
            <a:endParaRPr lang="sk-SK" b="1" dirty="0">
              <a:solidFill>
                <a:srgbClr val="A93B61"/>
              </a:solidFill>
            </a:endParaRPr>
          </a:p>
          <a:p>
            <a:r>
              <a:rPr lang="sk-SK" b="1" dirty="0">
                <a:solidFill>
                  <a:srgbClr val="A93B61"/>
                </a:solidFill>
              </a:rPr>
              <a:t>2011 – 2012 </a:t>
            </a:r>
            <a:r>
              <a:rPr lang="sk-SK" dirty="0">
                <a:solidFill>
                  <a:srgbClr val="A93B61"/>
                </a:solidFill>
              </a:rPr>
              <a:t>→ </a:t>
            </a:r>
            <a:r>
              <a:rPr lang="sk-SK" dirty="0" err="1">
                <a:solidFill>
                  <a:srgbClr val="A93B61"/>
                </a:solidFill>
              </a:rPr>
              <a:t>webináre</a:t>
            </a:r>
            <a:endParaRPr lang="sk-SK" b="1" dirty="0">
              <a:solidFill>
                <a:srgbClr val="A93B61"/>
              </a:solidFill>
            </a:endParaRPr>
          </a:p>
          <a:p>
            <a:endParaRPr lang="sk-SK" b="1" dirty="0">
              <a:solidFill>
                <a:srgbClr val="A93B61"/>
              </a:solidFill>
            </a:endParaRPr>
          </a:p>
          <a:p>
            <a:r>
              <a:rPr lang="sk-SK" b="1" dirty="0">
                <a:solidFill>
                  <a:srgbClr val="A93B61"/>
                </a:solidFill>
              </a:rPr>
              <a:t>2013</a:t>
            </a:r>
            <a:r>
              <a:rPr lang="sk-SK" dirty="0">
                <a:solidFill>
                  <a:srgbClr val="A93B61"/>
                </a:solidFill>
              </a:rPr>
              <a:t> → Diagnostika školy – </a:t>
            </a:r>
            <a:r>
              <a:rPr lang="sk-SK" b="1" u="sng" dirty="0">
                <a:solidFill>
                  <a:srgbClr val="A93B61"/>
                </a:solidFill>
              </a:rPr>
              <a:t>FARBY ŠKOLY</a:t>
            </a:r>
            <a:r>
              <a:rPr lang="sk-SK" b="1" dirty="0">
                <a:solidFill>
                  <a:srgbClr val="A93B61"/>
                </a:solidFill>
              </a:rPr>
              <a:t> </a:t>
            </a:r>
            <a:r>
              <a:rPr lang="sk-SK" dirty="0">
                <a:solidFill>
                  <a:srgbClr val="A93B61"/>
                </a:solidFill>
              </a:rPr>
              <a:t>(efektivita učenia, vzťahy v škole, rizikové javy)</a:t>
            </a:r>
          </a:p>
          <a:p>
            <a:endParaRPr lang="sk-SK" b="1" dirty="0">
              <a:solidFill>
                <a:srgbClr val="A93B61"/>
              </a:solidFill>
            </a:endParaRPr>
          </a:p>
          <a:p>
            <a:r>
              <a:rPr lang="sk-SK" b="1" dirty="0">
                <a:solidFill>
                  <a:srgbClr val="A93B61"/>
                </a:solidFill>
              </a:rPr>
              <a:t>2013</a:t>
            </a:r>
            <a:r>
              <a:rPr lang="sk-SK" dirty="0">
                <a:solidFill>
                  <a:srgbClr val="A93B61"/>
                </a:solidFill>
              </a:rPr>
              <a:t> → </a:t>
            </a:r>
            <a:r>
              <a:rPr lang="sk-SK" u="sng" dirty="0">
                <a:solidFill>
                  <a:srgbClr val="A93B61"/>
                </a:solidFill>
              </a:rPr>
              <a:t>Diagnostika</a:t>
            </a:r>
            <a:r>
              <a:rPr lang="sk-SK" dirty="0">
                <a:solidFill>
                  <a:srgbClr val="A93B61"/>
                </a:solidFill>
              </a:rPr>
              <a:t> členov TRŠ = </a:t>
            </a:r>
            <a:r>
              <a:rPr lang="sk-SK" b="1" u="sng" dirty="0" err="1" smtClean="0">
                <a:solidFill>
                  <a:srgbClr val="A93B61"/>
                </a:solidFill>
              </a:rPr>
              <a:t>autoevalvácia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4651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12816"/>
          </a:xfrm>
        </p:spPr>
        <p:txBody>
          <a:bodyPr>
            <a:noAutofit/>
          </a:bodyPr>
          <a:lstStyle/>
          <a:p>
            <a:pPr algn="ctr"/>
            <a:r>
              <a:rPr lang="sk-SK" sz="3200" dirty="0">
                <a:solidFill>
                  <a:srgbClr val="A93B61"/>
                </a:solidFill>
              </a:rPr>
              <a:t>NA Čo  slúži </a:t>
            </a:r>
            <a:br>
              <a:rPr lang="sk-SK" sz="3200" dirty="0">
                <a:solidFill>
                  <a:srgbClr val="A93B61"/>
                </a:solidFill>
              </a:rPr>
            </a:br>
            <a:r>
              <a:rPr lang="sk-SK" sz="3200" dirty="0">
                <a:solidFill>
                  <a:srgbClr val="A93B61"/>
                </a:solidFill>
              </a:rPr>
              <a:t>tím pre rozvoj školy </a:t>
            </a:r>
            <a:br>
              <a:rPr lang="sk-SK" sz="3200" dirty="0">
                <a:solidFill>
                  <a:srgbClr val="A93B61"/>
                </a:solidFill>
              </a:rPr>
            </a:br>
            <a:r>
              <a:rPr lang="sk-SK" sz="3200" dirty="0">
                <a:solidFill>
                  <a:srgbClr val="A93B61"/>
                </a:solidFill>
              </a:rPr>
              <a:t>v našej škole?</a:t>
            </a:r>
            <a:endParaRPr lang="sk-SK" sz="3200" dirty="0"/>
          </a:p>
        </p:txBody>
      </p:sp>
      <p:sp>
        <p:nvSpPr>
          <p:cNvPr id="6" name="Zástupný objekt pre obsah 5"/>
          <p:cNvSpPr>
            <a:spLocks noGrp="1"/>
          </p:cNvSpPr>
          <p:nvPr>
            <p:ph idx="1"/>
          </p:nvPr>
        </p:nvSpPr>
        <p:spPr>
          <a:xfrm>
            <a:off x="179512" y="2636912"/>
            <a:ext cx="7848872" cy="3818824"/>
          </a:xfrm>
        </p:spPr>
        <p:txBody>
          <a:bodyPr>
            <a:normAutofit/>
          </a:bodyPr>
          <a:lstStyle/>
          <a:p>
            <a:r>
              <a:rPr lang="sk-SK" sz="4000" dirty="0">
                <a:solidFill>
                  <a:srgbClr val="A93B61"/>
                </a:solidFill>
              </a:rPr>
              <a:t>tvorba vízie školy</a:t>
            </a:r>
          </a:p>
          <a:p>
            <a:r>
              <a:rPr lang="sk-SK" sz="4000" dirty="0">
                <a:solidFill>
                  <a:srgbClr val="A93B61"/>
                </a:solidFill>
              </a:rPr>
              <a:t>pomoc vedeniu školy bodovať víziu a napĺňať ju</a:t>
            </a:r>
          </a:p>
          <a:p>
            <a:r>
              <a:rPr lang="sk-SK" sz="4000" dirty="0">
                <a:solidFill>
                  <a:srgbClr val="A93B61"/>
                </a:solidFill>
              </a:rPr>
              <a:t>garancia realizácie vízie a modelu VEU </a:t>
            </a:r>
            <a:r>
              <a:rPr lang="sk-SK" sz="4000" dirty="0" smtClean="0">
                <a:solidFill>
                  <a:srgbClr val="A93B61"/>
                </a:solidFill>
              </a:rPr>
              <a:t>- ITV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2433317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20728"/>
          </a:xfrm>
        </p:spPr>
        <p:txBody>
          <a:bodyPr>
            <a:normAutofit fontScale="90000"/>
          </a:bodyPr>
          <a:lstStyle/>
          <a:p>
            <a:pPr algn="ctr"/>
            <a:r>
              <a:rPr lang="sk-SK" sz="2400" dirty="0">
                <a:solidFill>
                  <a:srgbClr val="A93B61"/>
                </a:solidFill>
              </a:rPr>
              <a:t>Ako sme pracovali/pracujeme </a:t>
            </a:r>
            <a:br>
              <a:rPr lang="sk-SK" sz="2400" dirty="0">
                <a:solidFill>
                  <a:srgbClr val="A93B61"/>
                </a:solidFill>
              </a:rPr>
            </a:br>
            <a:r>
              <a:rPr lang="sk-SK" sz="2400" dirty="0">
                <a:solidFill>
                  <a:srgbClr val="A93B61"/>
                </a:solidFill>
              </a:rPr>
              <a:t>s 8 kľúčmi k zmene školy  podľa </a:t>
            </a:r>
            <a:r>
              <a:rPr lang="sk-SK" sz="2400" dirty="0" err="1">
                <a:solidFill>
                  <a:srgbClr val="A93B61"/>
                </a:solidFill>
              </a:rPr>
              <a:t>fullana</a:t>
            </a:r>
            <a:r>
              <a:rPr lang="sk-SK" sz="2400" dirty="0">
                <a:solidFill>
                  <a:srgbClr val="A93B61"/>
                </a:solidFill>
              </a:rPr>
              <a:t>?</a:t>
            </a:r>
            <a:r>
              <a:rPr lang="sk-SK" sz="2400" dirty="0" smtClean="0">
                <a:solidFill>
                  <a:srgbClr val="A93B61"/>
                </a:solidFill>
              </a:rPr>
              <a:t/>
            </a:r>
            <a:br>
              <a:rPr lang="sk-SK" sz="2400" dirty="0" smtClean="0">
                <a:solidFill>
                  <a:srgbClr val="A93B61"/>
                </a:solidFill>
              </a:rPr>
            </a:br>
            <a:endParaRPr lang="sk-SK" sz="24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0" y="1052736"/>
            <a:ext cx="8735218" cy="5805264"/>
          </a:xfrm>
        </p:spPr>
        <p:txBody>
          <a:bodyPr>
            <a:normAutofit fontScale="62500" lnSpcReduction="20000"/>
          </a:bodyPr>
          <a:lstStyle/>
          <a:p>
            <a:pPr marL="0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sk-SK" dirty="0" smtClean="0">
                <a:solidFill>
                  <a:srgbClr val="A93B61"/>
                </a:solidFill>
              </a:rPr>
              <a:t>1. </a:t>
            </a:r>
            <a:r>
              <a:rPr lang="sk-SK" dirty="0">
                <a:solidFill>
                  <a:srgbClr val="A93B61"/>
                </a:solidFill>
              </a:rPr>
              <a:t>Angažovanosť mravnými hodnotami 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sk-SK" dirty="0">
                <a:solidFill>
                  <a:srgbClr val="A93B61"/>
                </a:solidFill>
              </a:rPr>
              <a:t>    </a:t>
            </a:r>
            <a:r>
              <a:rPr lang="sk-SK" dirty="0"/>
              <a:t>(Prečo  vybraný ukazovateľ? Zmysel? Naše  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sk-SK" dirty="0"/>
              <a:t>     argumenty?)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sk-SK" dirty="0">
                <a:solidFill>
                  <a:srgbClr val="A93B61"/>
                </a:solidFill>
              </a:rPr>
              <a:t>2. Budovanie kapacít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sk-SK" dirty="0"/>
              <a:t>    (Stratégie, zdroje, aktivity, zručnosti, budovanie tímu, odborná 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sk-SK" dirty="0"/>
              <a:t>    podpora z vonka? 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sk-SK" dirty="0">
                <a:solidFill>
                  <a:srgbClr val="A93B61"/>
                </a:solidFill>
              </a:rPr>
              <a:t>3. Pochopenie procesu zmeny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sk-SK" dirty="0"/>
              <a:t>    (Dnes – čo funguje? Energia?)</a:t>
            </a:r>
            <a:endParaRPr lang="sk-SK" dirty="0">
              <a:solidFill>
                <a:srgbClr val="A93B61"/>
              </a:solidFill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sk-SK" dirty="0">
                <a:solidFill>
                  <a:srgbClr val="A93B61"/>
                </a:solidFill>
              </a:rPr>
              <a:t>4. Vytváranie kultúry učenia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sk-SK" dirty="0"/>
              <a:t>     (Kde? Kedy? Ako? → vedomosti, zručnosti,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sk-SK" dirty="0"/>
              <a:t>     kompetencie)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sk-SK" dirty="0">
                <a:solidFill>
                  <a:srgbClr val="A93B61"/>
                </a:solidFill>
              </a:rPr>
              <a:t>5. Rozvoj kultúry hodnotenia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sk-SK" dirty="0">
                <a:solidFill>
                  <a:srgbClr val="A93B61"/>
                </a:solidFill>
              </a:rPr>
              <a:t>   </a:t>
            </a:r>
            <a:r>
              <a:rPr lang="sk-SK" dirty="0"/>
              <a:t>(Ako vyhodnocujeme? →  </a:t>
            </a:r>
            <a:r>
              <a:rPr lang="sk-SK" dirty="0" err="1"/>
              <a:t>autoreflexia</a:t>
            </a:r>
            <a:r>
              <a:rPr lang="sk-SK" dirty="0"/>
              <a:t>)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sk-SK" dirty="0">
                <a:solidFill>
                  <a:srgbClr val="A93B61"/>
                </a:solidFill>
              </a:rPr>
              <a:t>6. Zameranie sa zmeny v spôsobe vedenia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sk-SK" dirty="0">
                <a:solidFill>
                  <a:srgbClr val="A93B61"/>
                </a:solidFill>
              </a:rPr>
              <a:t>  </a:t>
            </a:r>
            <a:r>
              <a:rPr lang="sk-SK" dirty="0"/>
              <a:t>(Aké zmeny potrebujeme v riadení → inak</a:t>
            </a:r>
            <a:r>
              <a:rPr lang="sk-SK" dirty="0" smtClean="0"/>
              <a:t>?)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sk-SK" dirty="0" smtClean="0">
                <a:solidFill>
                  <a:srgbClr val="A93B61"/>
                </a:solidFill>
              </a:rPr>
              <a:t>7</a:t>
            </a:r>
            <a:r>
              <a:rPr lang="sk-SK" dirty="0">
                <a:solidFill>
                  <a:srgbClr val="A93B61"/>
                </a:solidFill>
              </a:rPr>
              <a:t>. Podpora vyváženosti a integrity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sk-SK" dirty="0">
                <a:solidFill>
                  <a:srgbClr val="A93B61"/>
                </a:solidFill>
              </a:rPr>
              <a:t>8. Kultivácia rozvoja na 3 úrovniach 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sk-SK" dirty="0">
                <a:solidFill>
                  <a:srgbClr val="A93B61"/>
                </a:solidFill>
              </a:rPr>
              <a:t>   Ako sa prejaví na úrovni:</a:t>
            </a:r>
          </a:p>
          <a:p>
            <a:pPr lvl="2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sk-SK" sz="2400" dirty="0">
                <a:solidFill>
                  <a:srgbClr val="A93B61"/>
                </a:solidFill>
              </a:rPr>
              <a:t>triedy?</a:t>
            </a:r>
          </a:p>
          <a:p>
            <a:pPr lvl="2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sk-SK" sz="2400" dirty="0">
                <a:solidFill>
                  <a:srgbClr val="A93B61"/>
                </a:solidFill>
              </a:rPr>
              <a:t>celej školy?</a:t>
            </a:r>
          </a:p>
          <a:p>
            <a:pPr lvl="2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sk-SK" sz="2400" dirty="0">
                <a:solidFill>
                  <a:srgbClr val="A93B61"/>
                </a:solidFill>
              </a:rPr>
              <a:t>komunity?</a:t>
            </a:r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108" y="215362"/>
            <a:ext cx="1792369" cy="2036019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496" y="2492895"/>
            <a:ext cx="4898000" cy="424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647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sz="3600" cap="none" dirty="0">
                <a:solidFill>
                  <a:schemeClr val="bg1">
                    <a:lumMod val="50000"/>
                  </a:schemeClr>
                </a:solidFill>
              </a:rPr>
              <a:t>Ciele </a:t>
            </a:r>
            <a:r>
              <a:rPr lang="sk-SK" sz="3600" cap="none" dirty="0" smtClean="0">
                <a:solidFill>
                  <a:schemeClr val="bg1">
                    <a:lumMod val="50000"/>
                  </a:schemeClr>
                </a:solidFill>
              </a:rPr>
              <a:t>do budúcnosti</a:t>
            </a:r>
            <a:br>
              <a:rPr lang="sk-SK" sz="3600" cap="none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643192" cy="53309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k-SK" sz="3200" b="1" dirty="0">
                <a:solidFill>
                  <a:srgbClr val="A93B61"/>
                </a:solidFill>
              </a:rPr>
              <a:t>1. Podnietiť systémovú premenu školy</a:t>
            </a:r>
          </a:p>
          <a:p>
            <a:pPr marL="0" indent="0">
              <a:buNone/>
            </a:pPr>
            <a:endParaRPr lang="sk-SK" sz="2800" b="1" dirty="0">
              <a:solidFill>
                <a:srgbClr val="A93B61"/>
              </a:solidFill>
            </a:endParaRPr>
          </a:p>
          <a:p>
            <a:pPr marL="0" indent="0">
              <a:buNone/>
            </a:pPr>
            <a:r>
              <a:rPr lang="sk-SK" sz="3200" b="1" dirty="0">
                <a:solidFill>
                  <a:srgbClr val="A93B61"/>
                </a:solidFill>
              </a:rPr>
              <a:t>2. Poskytnutie inovačného rámca premeny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800" b="1" dirty="0">
                <a:solidFill>
                  <a:srgbClr val="A93B61"/>
                </a:solidFill>
              </a:rPr>
              <a:t>Zmena tradičného vyučovania na učenie sa v 21. st.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800" b="1" dirty="0">
                <a:solidFill>
                  <a:srgbClr val="A93B61"/>
                </a:solidFill>
              </a:rPr>
              <a:t>Riadenie procesu zmeny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800" b="1" dirty="0">
                <a:solidFill>
                  <a:srgbClr val="A93B61"/>
                </a:solidFill>
              </a:rPr>
              <a:t>Vytvorenie podnetného prostredia pre učenie v súlade s výskumami biológie učenia pre deti aj pre pedagógov a ostatných zamestnancov školy</a:t>
            </a:r>
          </a:p>
          <a:p>
            <a:pPr>
              <a:buFont typeface="Arial" panose="020B0604020202020204" pitchFamily="34" charset="0"/>
              <a:buChar char="•"/>
            </a:pPr>
            <a:endParaRPr lang="sk-SK" sz="2800" b="1" dirty="0">
              <a:solidFill>
                <a:srgbClr val="A93B61"/>
              </a:solidFill>
            </a:endParaRPr>
          </a:p>
          <a:p>
            <a:pPr marL="0" indent="0">
              <a:buNone/>
            </a:pPr>
            <a:r>
              <a:rPr lang="sk-SK" sz="3200" b="1" dirty="0">
                <a:solidFill>
                  <a:srgbClr val="A93B61"/>
                </a:solidFill>
              </a:rPr>
              <a:t>3. Poskytnutie priestoru pre zmenu</a:t>
            </a:r>
          </a:p>
          <a:p>
            <a:r>
              <a:rPr lang="sk-SK" sz="2800" b="1" dirty="0">
                <a:solidFill>
                  <a:srgbClr val="A93B61"/>
                </a:solidFill>
              </a:rPr>
              <a:t>Vzdelávanie pedagógov, aby vytvárali podmienky pre učenie sa detí v súlade s ich potrebami</a:t>
            </a:r>
          </a:p>
          <a:p>
            <a:r>
              <a:rPr lang="sk-SK" sz="2800" b="1" dirty="0">
                <a:solidFill>
                  <a:srgbClr val="A93B61"/>
                </a:solidFill>
              </a:rPr>
              <a:t>Získanie podpory pre proces zmeny v škole aj mimo školy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3016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1600" y="0"/>
            <a:ext cx="7268751" cy="620688"/>
          </a:xfrm>
        </p:spPr>
        <p:txBody>
          <a:bodyPr>
            <a:normAutofit/>
          </a:bodyPr>
          <a:lstStyle/>
          <a:p>
            <a:pPr algn="ctr"/>
            <a:r>
              <a:rPr lang="sk-SK" dirty="0">
                <a:solidFill>
                  <a:srgbClr val="A93B61"/>
                </a:solidFill>
              </a:rPr>
              <a:t>Naša vízia na najbližšie </a:t>
            </a:r>
            <a:r>
              <a:rPr lang="sk-SK" dirty="0" smtClean="0">
                <a:solidFill>
                  <a:srgbClr val="A93B61"/>
                </a:solidFill>
              </a:rPr>
              <a:t>roky</a:t>
            </a:r>
            <a:endParaRPr lang="sk-SK" dirty="0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idx="2"/>
          </p:nvPr>
        </p:nvSpPr>
        <p:spPr>
          <a:xfrm>
            <a:off x="0" y="764705"/>
            <a:ext cx="8228179" cy="360040"/>
          </a:xfrm>
        </p:spPr>
        <p:txBody>
          <a:bodyPr>
            <a:normAutofit/>
          </a:bodyPr>
          <a:lstStyle/>
          <a:p>
            <a:pPr algn="ctr"/>
            <a:r>
              <a:rPr lang="sk-SK" sz="2000" b="1" dirty="0">
                <a:solidFill>
                  <a:srgbClr val="A93B61"/>
                </a:solidFill>
              </a:rPr>
              <a:t>Rozvoj </a:t>
            </a:r>
            <a:r>
              <a:rPr lang="sk-SK" sz="2000" b="1" dirty="0" smtClean="0">
                <a:solidFill>
                  <a:srgbClr val="A93B61"/>
                </a:solidFill>
              </a:rPr>
              <a:t>zručností partnerskej rešpektujúcej komunikácie</a:t>
            </a:r>
          </a:p>
          <a:p>
            <a:endParaRPr lang="sk-SK" sz="18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0" y="1268762"/>
            <a:ext cx="8100392" cy="5400597"/>
          </a:xfrm>
        </p:spPr>
        <p:txBody>
          <a:bodyPr>
            <a:normAutofit fontScale="55000" lnSpcReduction="20000"/>
          </a:bodyPr>
          <a:lstStyle/>
          <a:p>
            <a:r>
              <a:rPr lang="sk-SK" dirty="0">
                <a:solidFill>
                  <a:srgbClr val="A93B61"/>
                </a:solidFill>
              </a:rPr>
              <a:t>spokojné tváre</a:t>
            </a:r>
          </a:p>
          <a:p>
            <a:r>
              <a:rPr lang="sk-SK" dirty="0">
                <a:solidFill>
                  <a:srgbClr val="A93B61"/>
                </a:solidFill>
              </a:rPr>
              <a:t>nízka intenzita hlasu – chodby</a:t>
            </a:r>
          </a:p>
          <a:p>
            <a:r>
              <a:rPr lang="sk-SK" dirty="0">
                <a:solidFill>
                  <a:srgbClr val="A93B61"/>
                </a:solidFill>
              </a:rPr>
              <a:t>Smiech</a:t>
            </a:r>
          </a:p>
          <a:p>
            <a:r>
              <a:rPr lang="sk-SK" dirty="0">
                <a:solidFill>
                  <a:srgbClr val="A93B61"/>
                </a:solidFill>
              </a:rPr>
              <a:t>záujem o zamestnanie v škole</a:t>
            </a:r>
          </a:p>
          <a:p>
            <a:r>
              <a:rPr lang="sk-SK" dirty="0">
                <a:solidFill>
                  <a:srgbClr val="A93B61"/>
                </a:solidFill>
              </a:rPr>
              <a:t>používame </a:t>
            </a:r>
            <a:r>
              <a:rPr lang="sk-SK" b="1" i="1" dirty="0">
                <a:solidFill>
                  <a:srgbClr val="A93B61"/>
                </a:solidFill>
              </a:rPr>
              <a:t>„JA správy“</a:t>
            </a:r>
            <a:endParaRPr lang="sk-SK" dirty="0">
              <a:solidFill>
                <a:srgbClr val="A93B61"/>
              </a:solidFill>
            </a:endParaRPr>
          </a:p>
          <a:p>
            <a:r>
              <a:rPr lang="sk-SK" dirty="0">
                <a:solidFill>
                  <a:srgbClr val="A93B61"/>
                </a:solidFill>
              </a:rPr>
              <a:t>hľadanie, </a:t>
            </a:r>
            <a:r>
              <a:rPr lang="sk-SK" b="1" i="1" dirty="0">
                <a:solidFill>
                  <a:srgbClr val="A93B61"/>
                </a:solidFill>
              </a:rPr>
              <a:t>ako sa veci dajú robiť</a:t>
            </a:r>
            <a:endParaRPr lang="sk-SK" dirty="0">
              <a:solidFill>
                <a:srgbClr val="A93B61"/>
              </a:solidFill>
            </a:endParaRPr>
          </a:p>
          <a:p>
            <a:r>
              <a:rPr lang="sk-SK" dirty="0">
                <a:solidFill>
                  <a:srgbClr val="A93B61"/>
                </a:solidFill>
              </a:rPr>
              <a:t>prejavy empatie – počuť viac empatických reakcií</a:t>
            </a:r>
          </a:p>
          <a:p>
            <a:r>
              <a:rPr lang="sk-SK" dirty="0">
                <a:solidFill>
                  <a:srgbClr val="A93B61"/>
                </a:solidFill>
              </a:rPr>
              <a:t>zníženie negatívnych výrokov –  </a:t>
            </a:r>
            <a:r>
              <a:rPr lang="sk-SK" b="1" i="1" dirty="0">
                <a:solidFill>
                  <a:srgbClr val="A93B61"/>
                </a:solidFill>
              </a:rPr>
              <a:t> „ </a:t>
            </a:r>
            <a:r>
              <a:rPr lang="sk-SK" i="1" dirty="0">
                <a:solidFill>
                  <a:srgbClr val="A93B61"/>
                </a:solidFill>
              </a:rPr>
              <a:t>To sa nedá“ </a:t>
            </a:r>
            <a:endParaRPr lang="sk-SK" dirty="0">
              <a:solidFill>
                <a:srgbClr val="A93B61"/>
              </a:solidFill>
            </a:endParaRPr>
          </a:p>
          <a:p>
            <a:r>
              <a:rPr lang="sk-SK" dirty="0">
                <a:solidFill>
                  <a:srgbClr val="A93B61"/>
                </a:solidFill>
              </a:rPr>
              <a:t>učenie aj na chodbe – učiteľ nie je dozorca, je partner</a:t>
            </a:r>
          </a:p>
          <a:p>
            <a:r>
              <a:rPr lang="sk-SK" dirty="0">
                <a:solidFill>
                  <a:srgbClr val="A93B61"/>
                </a:solidFill>
              </a:rPr>
              <a:t>budeme sa tešiť do práce</a:t>
            </a:r>
          </a:p>
          <a:p>
            <a:r>
              <a:rPr lang="sk-SK" dirty="0">
                <a:solidFill>
                  <a:srgbClr val="A93B61"/>
                </a:solidFill>
              </a:rPr>
              <a:t>úsmevy na tvárach kolegov =&gt; dávam podporu</a:t>
            </a:r>
          </a:p>
          <a:p>
            <a:r>
              <a:rPr lang="sk-SK" dirty="0">
                <a:solidFill>
                  <a:srgbClr val="A93B61"/>
                </a:solidFill>
              </a:rPr>
              <a:t>učitelia rešpektujúco komunikujú s deťmi</a:t>
            </a:r>
          </a:p>
          <a:p>
            <a:r>
              <a:rPr lang="sk-SK" dirty="0">
                <a:solidFill>
                  <a:srgbClr val="A93B61"/>
                </a:solidFill>
              </a:rPr>
              <a:t>pracovná vrava v zborovni</a:t>
            </a:r>
          </a:p>
          <a:p>
            <a:r>
              <a:rPr lang="sk-SK" dirty="0">
                <a:solidFill>
                  <a:srgbClr val="A93B61"/>
                </a:solidFill>
              </a:rPr>
              <a:t>zdravé sebavedomie učiteľov</a:t>
            </a:r>
          </a:p>
          <a:p>
            <a:r>
              <a:rPr lang="sk-SK" dirty="0">
                <a:solidFill>
                  <a:srgbClr val="A93B61"/>
                </a:solidFill>
              </a:rPr>
              <a:t>komunikácia s rodičmi</a:t>
            </a:r>
          </a:p>
          <a:p>
            <a:r>
              <a:rPr lang="sk-SK" dirty="0">
                <a:solidFill>
                  <a:srgbClr val="A93B61"/>
                </a:solidFill>
              </a:rPr>
              <a:t>väčšina kolegov pozitívne hodnotí školu, hrdosť (nie znevažovanie)</a:t>
            </a:r>
          </a:p>
          <a:p>
            <a:r>
              <a:rPr lang="sk-SK" dirty="0">
                <a:solidFill>
                  <a:srgbClr val="A93B61"/>
                </a:solidFill>
              </a:rPr>
              <a:t>deti pozdravia každého koho stretnú, nielen svojho učiteľa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2277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xusný">
  <a:themeElements>
    <a:clrScheme name="Vlastná 13">
      <a:dk1>
        <a:sysClr val="windowText" lastClr="000000"/>
      </a:dk1>
      <a:lt1>
        <a:srgbClr val="F1D7E0"/>
      </a:lt1>
      <a:dk2>
        <a:srgbClr val="D3829E"/>
      </a:dk2>
      <a:lt2>
        <a:srgbClr val="FFFFFF"/>
      </a:lt2>
      <a:accent1>
        <a:srgbClr val="CC0066"/>
      </a:accent1>
      <a:accent2>
        <a:srgbClr val="F6E8F3"/>
      </a:accent2>
      <a:accent3>
        <a:srgbClr val="DE6C36"/>
      </a:accent3>
      <a:accent4>
        <a:srgbClr val="7F7F7F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riež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367</TotalTime>
  <Words>726</Words>
  <Application>Microsoft Office PowerPoint</Application>
  <PresentationFormat>Prezentácia na obrazovke (4:3)</PresentationFormat>
  <Paragraphs>120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Wingdings</vt:lpstr>
      <vt:lpstr>Wingdings 2</vt:lpstr>
      <vt:lpstr>Luxusný</vt:lpstr>
      <vt:lpstr>Mgr. Tatiana Kizivatová </vt:lpstr>
      <vt:lpstr> ABY SA KAŽDÉ DIEŤA, KAŽDÝ ŽIAK CÍTIL V ŠKOLE BEZPEČNE </vt:lpstr>
      <vt:lpstr>  naše Priority PRI VÝCHOVE A VZDELÁVANÍ </vt:lpstr>
      <vt:lpstr>Zložky vysoko efektívneho učenia, ktoré pomáhajú mozgu efektívne sa učiť </vt:lpstr>
      <vt:lpstr>  tím pre rozvoj školy   </vt:lpstr>
      <vt:lpstr>NA Čo  slúži  tím pre rozvoj školy  v našej škole?</vt:lpstr>
      <vt:lpstr>Ako sme pracovali/pracujeme  s 8 kľúčmi k zmene školy  podľa fullana? </vt:lpstr>
      <vt:lpstr>Ciele do budúcnosti </vt:lpstr>
      <vt:lpstr>Naša vízia na najbližšie roky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Tatiana</dc:creator>
  <cp:lastModifiedBy>Tatiana Kizivatová</cp:lastModifiedBy>
  <cp:revision>26</cp:revision>
  <dcterms:created xsi:type="dcterms:W3CDTF">2014-02-02T20:42:31Z</dcterms:created>
  <dcterms:modified xsi:type="dcterms:W3CDTF">2020-10-28T22:00:40Z</dcterms:modified>
</cp:coreProperties>
</file>