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8" r:id="rId23"/>
    <p:sldId id="279" r:id="rId2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102"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45D29F-133F-4E5B-98B8-50496C1B7080}"/>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1622106D-2DA3-45EB-8D03-AEE3AEE4C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72F6880-A3C4-429C-B10E-6FC3D1916239}"/>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5" name="Symbol zastępczy stopki 4">
            <a:extLst>
              <a:ext uri="{FF2B5EF4-FFF2-40B4-BE49-F238E27FC236}">
                <a16:creationId xmlns:a16="http://schemas.microsoft.com/office/drawing/2014/main" id="{B6316C14-AFC8-4B23-9CE9-E94585D60CD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4872721-FF96-4AF8-A024-37685AF27871}"/>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192786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AF3CAD-9262-4BEE-A53E-AAB2DFDB1EB1}"/>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B852DB3B-D5A5-4BD0-B949-D89EB19F670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D16C4DF-4A4F-4649-9407-9F9DC5D88636}"/>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5" name="Symbol zastępczy stopki 4">
            <a:extLst>
              <a:ext uri="{FF2B5EF4-FFF2-40B4-BE49-F238E27FC236}">
                <a16:creationId xmlns:a16="http://schemas.microsoft.com/office/drawing/2014/main" id="{03220FEC-B9B1-4D34-9C66-7DC657198F2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20EC4D0-EF0A-49EA-B376-5480967E2785}"/>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74657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3B4F862-015C-4109-994B-295C33464F9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E10D3EF7-C1DD-4D28-A01E-9E8BA70C5D2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8DCCFCF-5750-4178-BF03-F76C12CAC5F1}"/>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5" name="Symbol zastępczy stopki 4">
            <a:extLst>
              <a:ext uri="{FF2B5EF4-FFF2-40B4-BE49-F238E27FC236}">
                <a16:creationId xmlns:a16="http://schemas.microsoft.com/office/drawing/2014/main" id="{D01B841E-AE49-46B7-8EEF-87FD6EADF3F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887D033-0CDF-483F-9973-2B48937E4A65}"/>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2781840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BCAC60-69B0-4AB7-A9DB-4D8634CA77C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149D8D7-B2E0-42B7-B4A3-E805F8EE8E8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2357BC0-57B2-4194-B7C9-17C16989AA9F}"/>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5" name="Symbol zastępczy stopki 4">
            <a:extLst>
              <a:ext uri="{FF2B5EF4-FFF2-40B4-BE49-F238E27FC236}">
                <a16:creationId xmlns:a16="http://schemas.microsoft.com/office/drawing/2014/main" id="{5A13FDEB-BC0F-4A49-874B-B48B8E68C43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38A549A-E0DA-4DFE-84AB-4E9FCB1B7B61}"/>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646343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9F4261-32E1-407F-8A09-3605024E614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6837995-9324-443E-9E21-19294D7F6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7DB14D6-44AB-4FF6-9AD0-3D1B6A2F9187}"/>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5" name="Symbol zastępczy stopki 4">
            <a:extLst>
              <a:ext uri="{FF2B5EF4-FFF2-40B4-BE49-F238E27FC236}">
                <a16:creationId xmlns:a16="http://schemas.microsoft.com/office/drawing/2014/main" id="{5497E82F-7E96-4C09-8BAC-D1A67D9D05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77DACEB-7449-4D34-8967-AD5B090A7EC9}"/>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125664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2D9AFC-26DE-4FC1-91C6-84CDCB08491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1F28159-0742-41D2-B34D-0CBEFCDC1094}"/>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B0B266F-6667-45BD-8069-0EA37DC4754F}"/>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F83B921-4597-4D85-B564-1C698E5D5CE6}"/>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6" name="Symbol zastępczy stopki 5">
            <a:extLst>
              <a:ext uri="{FF2B5EF4-FFF2-40B4-BE49-F238E27FC236}">
                <a16:creationId xmlns:a16="http://schemas.microsoft.com/office/drawing/2014/main" id="{62F2F7B9-110E-4E29-AE23-43E7D01719A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84B6FBB-3E93-4539-B2F9-7812D8EB2381}"/>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2090863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1772D6-760D-48D6-A3DA-6FBED3342D0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0D286E22-3C99-4F48-8581-05691F361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298A6896-5D73-420C-802E-BC5D352D700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81661123-E42E-4645-A15C-DE059ED98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D553B8F-87DE-4CDA-92C5-B8CDD7BD0006}"/>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35BEFE5-638F-4004-AF73-F20D7AD32100}"/>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8" name="Symbol zastępczy stopki 7">
            <a:extLst>
              <a:ext uri="{FF2B5EF4-FFF2-40B4-BE49-F238E27FC236}">
                <a16:creationId xmlns:a16="http://schemas.microsoft.com/office/drawing/2014/main" id="{0FF9C6C6-C177-465D-838F-F86DF8A0E813}"/>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E5B7C795-38D4-4217-BB60-5E7160652307}"/>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306509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975281-40DD-4331-B360-F26458DBA54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2B2CAF9-DE80-4DFB-A398-04523C636C8A}"/>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4" name="Symbol zastępczy stopki 3">
            <a:extLst>
              <a:ext uri="{FF2B5EF4-FFF2-40B4-BE49-F238E27FC236}">
                <a16:creationId xmlns:a16="http://schemas.microsoft.com/office/drawing/2014/main" id="{BC0BFB9E-6AFA-40E8-91AD-88E8AF1321A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85C2AF4A-B16F-46AC-A5F4-CCC485B11DFF}"/>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157261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E865E206-CAD1-4100-B3C8-1951241C8DC1}"/>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3" name="Symbol zastępczy stopki 2">
            <a:extLst>
              <a:ext uri="{FF2B5EF4-FFF2-40B4-BE49-F238E27FC236}">
                <a16:creationId xmlns:a16="http://schemas.microsoft.com/office/drawing/2014/main" id="{F8A2F650-7221-4450-A4D2-AE5DE7F9FD0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D14786E1-5FAE-4170-8670-5EB87B89D7AF}"/>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333621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8B19FB-9A8A-4D24-B775-D91579B43AA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8DC232B-F6C6-478B-8F48-6B3ECE2A7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42D7C585-2AB0-46D7-ABF0-273938AE2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B9AA8E9-62D2-4D11-B3CD-4C7EBA169809}"/>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6" name="Symbol zastępczy stopki 5">
            <a:extLst>
              <a:ext uri="{FF2B5EF4-FFF2-40B4-BE49-F238E27FC236}">
                <a16:creationId xmlns:a16="http://schemas.microsoft.com/office/drawing/2014/main" id="{CAC535D4-3878-4B4F-8F2C-CE0E7C85245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9FF37DA-9276-4CC5-B5F4-FDFC34E4E652}"/>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206624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0C967D-5374-46A0-BCC6-5EAF107B407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767A8E6-A211-4A53-A062-A71B014A4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C29EF04F-9882-412D-AEEF-08E2857F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9C349A0-132A-4CA5-BDA1-8EEF3F3771EE}"/>
              </a:ext>
            </a:extLst>
          </p:cNvPr>
          <p:cNvSpPr>
            <a:spLocks noGrp="1"/>
          </p:cNvSpPr>
          <p:nvPr>
            <p:ph type="dt" sz="half" idx="10"/>
          </p:nvPr>
        </p:nvSpPr>
        <p:spPr/>
        <p:txBody>
          <a:bodyPr/>
          <a:lstStyle/>
          <a:p>
            <a:fld id="{8F35DC11-5D1F-4798-9658-C3E396246676}" type="datetimeFigureOut">
              <a:rPr lang="pl-PL" smtClean="0"/>
              <a:t>23.04.2022</a:t>
            </a:fld>
            <a:endParaRPr lang="pl-PL"/>
          </a:p>
        </p:txBody>
      </p:sp>
      <p:sp>
        <p:nvSpPr>
          <p:cNvPr id="6" name="Symbol zastępczy stopki 5">
            <a:extLst>
              <a:ext uri="{FF2B5EF4-FFF2-40B4-BE49-F238E27FC236}">
                <a16:creationId xmlns:a16="http://schemas.microsoft.com/office/drawing/2014/main" id="{EFF4B514-1A9B-4AD3-94AB-452B1819002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9F84079-BE21-47FF-BBC1-A8C9DCFE21E8}"/>
              </a:ext>
            </a:extLst>
          </p:cNvPr>
          <p:cNvSpPr>
            <a:spLocks noGrp="1"/>
          </p:cNvSpPr>
          <p:nvPr>
            <p:ph type="sldNum" sz="quarter" idx="12"/>
          </p:nvPr>
        </p:nvSpPr>
        <p:spPr/>
        <p:txBody>
          <a:bodyPr/>
          <a:lstStyle/>
          <a:p>
            <a:fld id="{234D6508-D564-4B63-A5A0-78DD2514FE5C}" type="slidenum">
              <a:rPr lang="pl-PL" smtClean="0"/>
              <a:t>‹#›</a:t>
            </a:fld>
            <a:endParaRPr lang="pl-PL"/>
          </a:p>
        </p:txBody>
      </p:sp>
    </p:spTree>
    <p:extLst>
      <p:ext uri="{BB962C8B-B14F-4D97-AF65-F5344CB8AC3E}">
        <p14:creationId xmlns:p14="http://schemas.microsoft.com/office/powerpoint/2010/main" val="3833936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7E5A4DBF-BA67-4595-BBB5-B074F1389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ACAE61E-21D5-4D3C-86E1-2953CAA6A4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7BA34B3-C74B-431A-8A20-F35226B61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5DC11-5D1F-4798-9658-C3E396246676}" type="datetimeFigureOut">
              <a:rPr lang="pl-PL" smtClean="0"/>
              <a:t>23.04.2022</a:t>
            </a:fld>
            <a:endParaRPr lang="pl-PL"/>
          </a:p>
        </p:txBody>
      </p:sp>
      <p:sp>
        <p:nvSpPr>
          <p:cNvPr id="5" name="Symbol zastępczy stopki 4">
            <a:extLst>
              <a:ext uri="{FF2B5EF4-FFF2-40B4-BE49-F238E27FC236}">
                <a16:creationId xmlns:a16="http://schemas.microsoft.com/office/drawing/2014/main" id="{41CFE80B-AEF7-450F-AF09-507932933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3C958C74-DD0E-4368-A935-1AFE76753C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D6508-D564-4B63-A5A0-78DD2514FE5C}" type="slidenum">
              <a:rPr lang="pl-PL" smtClean="0"/>
              <a:t>‹#›</a:t>
            </a:fld>
            <a:endParaRPr lang="pl-PL"/>
          </a:p>
        </p:txBody>
      </p:sp>
    </p:spTree>
    <p:extLst>
      <p:ext uri="{BB962C8B-B14F-4D97-AF65-F5344CB8AC3E}">
        <p14:creationId xmlns:p14="http://schemas.microsoft.com/office/powerpoint/2010/main" val="2403324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l.wikiquote.org/wiki/Koloseu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4D994-D961-4948-8155-2D88C0940DD5}"/>
              </a:ext>
            </a:extLst>
          </p:cNvPr>
          <p:cNvSpPr>
            <a:spLocks noGrp="1"/>
          </p:cNvSpPr>
          <p:nvPr>
            <p:ph type="ctrTitle"/>
          </p:nvPr>
        </p:nvSpPr>
        <p:spPr/>
        <p:txBody>
          <a:bodyPr>
            <a:normAutofit/>
          </a:bodyPr>
          <a:lstStyle/>
          <a:p>
            <a:r>
              <a:rPr lang="pl-PL" sz="14000" b="1" dirty="0">
                <a:latin typeface="Bahnschrift SemiBold" panose="020B0502040204020203" pitchFamily="34" charset="0"/>
              </a:rPr>
              <a:t>Włochy</a:t>
            </a:r>
          </a:p>
        </p:txBody>
      </p:sp>
      <p:sp>
        <p:nvSpPr>
          <p:cNvPr id="3" name="Podtytuł 2">
            <a:extLst>
              <a:ext uri="{FF2B5EF4-FFF2-40B4-BE49-F238E27FC236}">
                <a16:creationId xmlns:a16="http://schemas.microsoft.com/office/drawing/2014/main" id="{7C9B1CE0-7BDC-4C85-A20E-725DDF55C7A4}"/>
              </a:ext>
            </a:extLst>
          </p:cNvPr>
          <p:cNvSpPr>
            <a:spLocks noGrp="1"/>
          </p:cNvSpPr>
          <p:nvPr>
            <p:ph type="subTitle" idx="1"/>
          </p:nvPr>
        </p:nvSpPr>
        <p:spPr/>
        <p:txBody>
          <a:bodyPr/>
          <a:lstStyle/>
          <a:p>
            <a:r>
              <a:rPr lang="pl-PL" dirty="0"/>
              <a:t>Są członkiem Unii Europejskiej oraz wielu organizacji, m.in.: NATO, należące do siedmiu najbardziej uprzemysłowionych i bogatych państw świata.</a:t>
            </a:r>
          </a:p>
        </p:txBody>
      </p:sp>
    </p:spTree>
    <p:extLst>
      <p:ext uri="{BB962C8B-B14F-4D97-AF65-F5344CB8AC3E}">
        <p14:creationId xmlns:p14="http://schemas.microsoft.com/office/powerpoint/2010/main" val="198589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20000" b="-20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FB4AF1-4ABD-4450-BAEE-6A2C71D8D984}"/>
              </a:ext>
            </a:extLst>
          </p:cNvPr>
          <p:cNvSpPr>
            <a:spLocks noGrp="1"/>
          </p:cNvSpPr>
          <p:nvPr>
            <p:ph type="title"/>
          </p:nvPr>
        </p:nvSpPr>
        <p:spPr/>
        <p:txBody>
          <a:bodyPr/>
          <a:lstStyle/>
          <a:p>
            <a:pPr algn="ctr"/>
            <a:r>
              <a:rPr lang="pl-PL" dirty="0"/>
              <a:t>Co oznaczają kolory na fladze Włoch?</a:t>
            </a:r>
          </a:p>
        </p:txBody>
      </p:sp>
      <p:sp>
        <p:nvSpPr>
          <p:cNvPr id="3" name="Symbol zastępczy zawartości 2">
            <a:extLst>
              <a:ext uri="{FF2B5EF4-FFF2-40B4-BE49-F238E27FC236}">
                <a16:creationId xmlns:a16="http://schemas.microsoft.com/office/drawing/2014/main" id="{B722B193-4E2B-4C91-9997-D6FB4DFC64C5}"/>
              </a:ext>
            </a:extLst>
          </p:cNvPr>
          <p:cNvSpPr>
            <a:spLocks noGrp="1"/>
          </p:cNvSpPr>
          <p:nvPr>
            <p:ph idx="1"/>
          </p:nvPr>
        </p:nvSpPr>
        <p:spPr/>
        <p:txBody>
          <a:bodyPr/>
          <a:lstStyle/>
          <a:p>
            <a:pPr marL="0" indent="0">
              <a:buNone/>
            </a:pPr>
            <a:r>
              <a:rPr lang="pl-PL" dirty="0"/>
              <a:t>Trójkolorowe pasy nawiązują do rewolucji francuskiej, podkreślając znaczenie trzeciego stanu w rządzeniu państwem. Potocznie uważa się także, że kolory symbolizują: zielony – wolność, nadzieja i krajobraz śródziemnomorski, biały – wiara katolicka i ośnieżone szczyty Alp, czerwony – męstwo i krew tych, którzy walczyli o zjednoczenie Włoch</a:t>
            </a:r>
          </a:p>
        </p:txBody>
      </p:sp>
    </p:spTree>
    <p:extLst>
      <p:ext uri="{BB962C8B-B14F-4D97-AF65-F5344CB8AC3E}">
        <p14:creationId xmlns:p14="http://schemas.microsoft.com/office/powerpoint/2010/main" val="170002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4000" b="-4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E506A4-BB6A-41FF-9207-99B1A60AD4F7}"/>
              </a:ext>
            </a:extLst>
          </p:cNvPr>
          <p:cNvSpPr>
            <a:spLocks noGrp="1"/>
          </p:cNvSpPr>
          <p:nvPr>
            <p:ph type="title"/>
          </p:nvPr>
        </p:nvSpPr>
        <p:spPr/>
        <p:txBody>
          <a:bodyPr/>
          <a:lstStyle/>
          <a:p>
            <a:pPr algn="ctr"/>
            <a:r>
              <a:rPr lang="pl-PL" dirty="0"/>
              <a:t>Waluta we Włoszech (euro)</a:t>
            </a:r>
          </a:p>
        </p:txBody>
      </p:sp>
      <p:sp>
        <p:nvSpPr>
          <p:cNvPr id="3" name="Symbol zastępczy zawartości 2">
            <a:extLst>
              <a:ext uri="{FF2B5EF4-FFF2-40B4-BE49-F238E27FC236}">
                <a16:creationId xmlns:a16="http://schemas.microsoft.com/office/drawing/2014/main" id="{3E93F6E7-746D-46A1-9F89-814BBC548F85}"/>
              </a:ext>
            </a:extLst>
          </p:cNvPr>
          <p:cNvSpPr>
            <a:spLocks noGrp="1"/>
          </p:cNvSpPr>
          <p:nvPr>
            <p:ph idx="1"/>
          </p:nvPr>
        </p:nvSpPr>
        <p:spPr/>
        <p:txBody>
          <a:bodyPr/>
          <a:lstStyle/>
          <a:p>
            <a:pPr marL="0" indent="0">
              <a:buNone/>
            </a:pPr>
            <a:r>
              <a:rPr lang="pl-PL" dirty="0"/>
              <a:t>1 stycznia 2002 Włochy wprowadziły wspólną walutę Unii Europejskiej – euro (1 € to 100 centów). Banknoty mają nominały 500, 200, 100, 50, 20, 10, 5, 2 i 1 euro, a monety 2 i 1 euro, a także 50, 20, 10, 5, 2 i 1 centów. Obecnie ceny we Włoszech są porównywalne z tymi na zachodzie Europy.</a:t>
            </a:r>
          </a:p>
        </p:txBody>
      </p:sp>
    </p:spTree>
    <p:extLst>
      <p:ext uri="{BB962C8B-B14F-4D97-AF65-F5344CB8AC3E}">
        <p14:creationId xmlns:p14="http://schemas.microsoft.com/office/powerpoint/2010/main" val="269278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62000"/>
            <a:duotone>
              <a:prstClr val="black"/>
              <a:schemeClr val="accent1">
                <a:tint val="45000"/>
                <a:satMod val="400000"/>
              </a:schemeClr>
            </a:duotone>
          </a:blip>
          <a:tile tx="0" ty="0" sx="100000" sy="100000" flip="none" algn="tl"/>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599D23-F9D5-4099-894A-037D3E6E8769}"/>
              </a:ext>
            </a:extLst>
          </p:cNvPr>
          <p:cNvSpPr>
            <a:spLocks noGrp="1"/>
          </p:cNvSpPr>
          <p:nvPr>
            <p:ph type="title"/>
          </p:nvPr>
        </p:nvSpPr>
        <p:spPr/>
        <p:txBody>
          <a:bodyPr/>
          <a:lstStyle/>
          <a:p>
            <a:pPr algn="ctr"/>
            <a:r>
              <a:rPr lang="pl-PL" dirty="0"/>
              <a:t>Kto jest obecnie głową państwa?</a:t>
            </a:r>
          </a:p>
        </p:txBody>
      </p:sp>
      <p:sp>
        <p:nvSpPr>
          <p:cNvPr id="3" name="Symbol zastępczy zawartości 2">
            <a:extLst>
              <a:ext uri="{FF2B5EF4-FFF2-40B4-BE49-F238E27FC236}">
                <a16:creationId xmlns:a16="http://schemas.microsoft.com/office/drawing/2014/main" id="{8F05979A-32FF-4B66-B585-DA02E3D1B10F}"/>
              </a:ext>
            </a:extLst>
          </p:cNvPr>
          <p:cNvSpPr>
            <a:spLocks noGrp="1"/>
          </p:cNvSpPr>
          <p:nvPr>
            <p:ph idx="1"/>
          </p:nvPr>
        </p:nvSpPr>
        <p:spPr>
          <a:xfrm>
            <a:off x="838200" y="1828799"/>
            <a:ext cx="6039678" cy="4348163"/>
          </a:xfrm>
        </p:spPr>
        <p:txBody>
          <a:bodyPr/>
          <a:lstStyle/>
          <a:p>
            <a:pPr marL="0" indent="0">
              <a:buNone/>
            </a:pPr>
            <a:r>
              <a:rPr lang="pl-PL" dirty="0"/>
              <a:t>Prezydent państwa Sergio </a:t>
            </a:r>
            <a:r>
              <a:rPr lang="pl-PL" dirty="0" err="1"/>
              <a:t>Mattarella</a:t>
            </a:r>
            <a:r>
              <a:rPr lang="pl-PL" dirty="0"/>
              <a:t> (ur. 23 lipca 1941 w Palermo) – włoski polityk, prawnik i nauczyciel akademicki. Wieloletni poseł do Izby Deputowanych, minister bez teki (1987–1989), minister edukacji (1989–1990), wicepremier (1998–1999), minister obrony (1999–2001), sędzia Sądu Konstytucyjnego. Od 3 lutego 2015 prezydent Włoch.</a:t>
            </a:r>
          </a:p>
        </p:txBody>
      </p:sp>
      <p:pic>
        <p:nvPicPr>
          <p:cNvPr id="4" name="Obraz 3">
            <a:extLst>
              <a:ext uri="{FF2B5EF4-FFF2-40B4-BE49-F238E27FC236}">
                <a16:creationId xmlns:a16="http://schemas.microsoft.com/office/drawing/2014/main" id="{B03DB89E-F492-4948-AC35-557640951625}"/>
              </a:ext>
            </a:extLst>
          </p:cNvPr>
          <p:cNvPicPr>
            <a:picLocks noChangeAspect="1"/>
          </p:cNvPicPr>
          <p:nvPr/>
        </p:nvPicPr>
        <p:blipFill>
          <a:blip r:embed="rId3"/>
          <a:stretch>
            <a:fillRect/>
          </a:stretch>
        </p:blipFill>
        <p:spPr>
          <a:xfrm>
            <a:off x="7694707" y="1387384"/>
            <a:ext cx="3835712" cy="4438650"/>
          </a:xfrm>
          <a:prstGeom prst="rect">
            <a:avLst/>
          </a:prstGeom>
        </p:spPr>
      </p:pic>
    </p:spTree>
    <p:extLst>
      <p:ext uri="{BB962C8B-B14F-4D97-AF65-F5344CB8AC3E}">
        <p14:creationId xmlns:p14="http://schemas.microsoft.com/office/powerpoint/2010/main" val="657038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2C420B-9723-4386-92EC-0A09BF227B07}"/>
              </a:ext>
            </a:extLst>
          </p:cNvPr>
          <p:cNvSpPr>
            <a:spLocks noGrp="1"/>
          </p:cNvSpPr>
          <p:nvPr>
            <p:ph type="title"/>
          </p:nvPr>
        </p:nvSpPr>
        <p:spPr/>
        <p:txBody>
          <a:bodyPr/>
          <a:lstStyle/>
          <a:p>
            <a:pPr algn="ctr"/>
            <a:r>
              <a:rPr lang="pl-PL" dirty="0"/>
              <a:t>Czym różni się system edukacji we Włoszech</a:t>
            </a:r>
            <a:br>
              <a:rPr lang="pl-PL" dirty="0"/>
            </a:br>
            <a:r>
              <a:rPr lang="pl-PL" dirty="0"/>
              <a:t>niż w Polsce?</a:t>
            </a:r>
          </a:p>
        </p:txBody>
      </p:sp>
      <p:sp>
        <p:nvSpPr>
          <p:cNvPr id="3" name="Symbol zastępczy zawartości 2">
            <a:extLst>
              <a:ext uri="{FF2B5EF4-FFF2-40B4-BE49-F238E27FC236}">
                <a16:creationId xmlns:a16="http://schemas.microsoft.com/office/drawing/2014/main" id="{A91968C3-2008-4A2F-8EB1-CCFC32A98D4E}"/>
              </a:ext>
            </a:extLst>
          </p:cNvPr>
          <p:cNvSpPr>
            <a:spLocks noGrp="1"/>
          </p:cNvSpPr>
          <p:nvPr>
            <p:ph idx="1"/>
          </p:nvPr>
        </p:nvSpPr>
        <p:spPr/>
        <p:txBody>
          <a:bodyPr/>
          <a:lstStyle/>
          <a:p>
            <a:pPr marL="0" indent="0">
              <a:buNone/>
            </a:pPr>
            <a:r>
              <a:rPr lang="pl-PL" dirty="0"/>
              <a:t>Szkoła we Włoszech różni się od polskiej. Włoscy uczniowie spędzają na wakacjach aż trzy miesiące, a na poziomie szkoły średniej mają do wyboru wiele różnych placówek, w tym również profilowanych. </a:t>
            </a:r>
          </a:p>
        </p:txBody>
      </p:sp>
    </p:spTree>
    <p:extLst>
      <p:ext uri="{BB962C8B-B14F-4D97-AF65-F5344CB8AC3E}">
        <p14:creationId xmlns:p14="http://schemas.microsoft.com/office/powerpoint/2010/main" val="221793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C3FC73-FFBC-4B13-B043-7C820E5BAB46}"/>
              </a:ext>
            </a:extLst>
          </p:cNvPr>
          <p:cNvSpPr>
            <a:spLocks noGrp="1"/>
          </p:cNvSpPr>
          <p:nvPr>
            <p:ph type="title"/>
          </p:nvPr>
        </p:nvSpPr>
        <p:spPr/>
        <p:txBody>
          <a:bodyPr/>
          <a:lstStyle/>
          <a:p>
            <a:pPr algn="ctr"/>
            <a:r>
              <a:rPr lang="pl-PL" dirty="0"/>
              <a:t>Od kiedy dzieci zaczynają edukacje?</a:t>
            </a:r>
          </a:p>
        </p:txBody>
      </p:sp>
      <p:sp>
        <p:nvSpPr>
          <p:cNvPr id="3" name="Symbol zastępczy zawartości 2">
            <a:extLst>
              <a:ext uri="{FF2B5EF4-FFF2-40B4-BE49-F238E27FC236}">
                <a16:creationId xmlns:a16="http://schemas.microsoft.com/office/drawing/2014/main" id="{1E4B26E5-EF31-49FC-94C3-69ABD3607EBC}"/>
              </a:ext>
            </a:extLst>
          </p:cNvPr>
          <p:cNvSpPr>
            <a:spLocks noGrp="1"/>
          </p:cNvSpPr>
          <p:nvPr>
            <p:ph idx="1"/>
          </p:nvPr>
        </p:nvSpPr>
        <p:spPr/>
        <p:txBody>
          <a:bodyPr/>
          <a:lstStyle/>
          <a:p>
            <a:pPr marL="0" indent="0">
              <a:buNone/>
            </a:pPr>
            <a:r>
              <a:rPr lang="pl-PL" dirty="0"/>
              <a:t>Uczniowie rozpoczynają 5-letnią edukację w szkole podstawowej (</a:t>
            </a:r>
            <a:r>
              <a:rPr lang="pl-PL" dirty="0" err="1"/>
              <a:t>scuola</a:t>
            </a:r>
            <a:r>
              <a:rPr lang="pl-PL" dirty="0"/>
              <a:t> </a:t>
            </a:r>
            <a:r>
              <a:rPr lang="pl-PL" dirty="0" err="1"/>
              <a:t>primaria</a:t>
            </a:r>
            <a:r>
              <a:rPr lang="pl-PL" dirty="0"/>
              <a:t>) w wieku lat 6. Uczniowie rozpoczynają 3-letnią edukację w szkole średniej pierwszego stopnia (</a:t>
            </a:r>
            <a:r>
              <a:rPr lang="pl-PL" dirty="0" err="1"/>
              <a:t>scuola</a:t>
            </a:r>
            <a:r>
              <a:rPr lang="pl-PL" dirty="0"/>
              <a:t> </a:t>
            </a:r>
            <a:r>
              <a:rPr lang="pl-PL" dirty="0" err="1"/>
              <a:t>secondaria</a:t>
            </a:r>
            <a:r>
              <a:rPr lang="pl-PL" dirty="0"/>
              <a:t> di I </a:t>
            </a:r>
            <a:r>
              <a:rPr lang="pl-PL" dirty="0" err="1"/>
              <a:t>grado</a:t>
            </a:r>
            <a:r>
              <a:rPr lang="pl-PL" dirty="0"/>
              <a:t>) w wieku 11 lat.</a:t>
            </a:r>
          </a:p>
        </p:txBody>
      </p:sp>
    </p:spTree>
    <p:extLst>
      <p:ext uri="{BB962C8B-B14F-4D97-AF65-F5344CB8AC3E}">
        <p14:creationId xmlns:p14="http://schemas.microsoft.com/office/powerpoint/2010/main" val="20055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6C7AC8-4066-453B-9A83-BB1C141AFA53}"/>
              </a:ext>
            </a:extLst>
          </p:cNvPr>
          <p:cNvSpPr>
            <a:spLocks noGrp="1"/>
          </p:cNvSpPr>
          <p:nvPr>
            <p:ph type="title"/>
          </p:nvPr>
        </p:nvSpPr>
        <p:spPr/>
        <p:txBody>
          <a:bodyPr/>
          <a:lstStyle/>
          <a:p>
            <a:pPr algn="ctr"/>
            <a:r>
              <a:rPr lang="pl-PL" dirty="0"/>
              <a:t>Etapy nauki we Włoszech</a:t>
            </a:r>
          </a:p>
        </p:txBody>
      </p:sp>
      <p:sp>
        <p:nvSpPr>
          <p:cNvPr id="3" name="Symbol zastępczy zawartości 2">
            <a:extLst>
              <a:ext uri="{FF2B5EF4-FFF2-40B4-BE49-F238E27FC236}">
                <a16:creationId xmlns:a16="http://schemas.microsoft.com/office/drawing/2014/main" id="{BC13AE75-757B-4BEB-A9D9-DFA50FF31D91}"/>
              </a:ext>
            </a:extLst>
          </p:cNvPr>
          <p:cNvSpPr>
            <a:spLocks noGrp="1"/>
          </p:cNvSpPr>
          <p:nvPr>
            <p:ph idx="1"/>
          </p:nvPr>
        </p:nvSpPr>
        <p:spPr/>
        <p:txBody>
          <a:bodyPr/>
          <a:lstStyle/>
          <a:p>
            <a:pPr marL="0" indent="0">
              <a:buNone/>
            </a:pPr>
            <a:r>
              <a:rPr lang="pl-PL" dirty="0"/>
              <a:t>System edukacji we Włoszech dzieli się na pięć etapów:</a:t>
            </a:r>
          </a:p>
          <a:p>
            <a:pPr marL="0" indent="0">
              <a:buNone/>
            </a:pPr>
            <a:r>
              <a:rPr lang="pl-PL" dirty="0"/>
              <a:t>-przedszkole (</a:t>
            </a:r>
            <a:r>
              <a:rPr lang="pl-PL" dirty="0" err="1"/>
              <a:t>scuole</a:t>
            </a:r>
            <a:r>
              <a:rPr lang="pl-PL" dirty="0"/>
              <a:t> </a:t>
            </a:r>
            <a:r>
              <a:rPr lang="pl-PL" dirty="0" err="1"/>
              <a:t>dell’infanzia</a:t>
            </a:r>
            <a:r>
              <a:rPr lang="pl-PL" dirty="0"/>
              <a:t>),</a:t>
            </a:r>
          </a:p>
          <a:p>
            <a:pPr marL="0" indent="0">
              <a:buNone/>
            </a:pPr>
            <a:r>
              <a:rPr lang="pl-PL" dirty="0"/>
              <a:t>-szkoła podstawowa (</a:t>
            </a:r>
            <a:r>
              <a:rPr lang="pl-PL" dirty="0" err="1"/>
              <a:t>scuola</a:t>
            </a:r>
            <a:r>
              <a:rPr lang="pl-PL" dirty="0"/>
              <a:t> </a:t>
            </a:r>
            <a:r>
              <a:rPr lang="pl-PL" dirty="0" err="1"/>
              <a:t>primaria</a:t>
            </a:r>
            <a:r>
              <a:rPr lang="pl-PL" dirty="0"/>
              <a:t>),</a:t>
            </a:r>
          </a:p>
          <a:p>
            <a:pPr marL="0" indent="0">
              <a:buNone/>
            </a:pPr>
            <a:r>
              <a:rPr lang="pl-PL" dirty="0"/>
              <a:t>-szkoła średnia I stopnia (</a:t>
            </a:r>
            <a:r>
              <a:rPr lang="pl-PL" dirty="0" err="1"/>
              <a:t>scuola</a:t>
            </a:r>
            <a:r>
              <a:rPr lang="pl-PL" dirty="0"/>
              <a:t> </a:t>
            </a:r>
            <a:r>
              <a:rPr lang="pl-PL" dirty="0" err="1"/>
              <a:t>secondaria</a:t>
            </a:r>
            <a:r>
              <a:rPr lang="pl-PL" dirty="0"/>
              <a:t> di primo </a:t>
            </a:r>
            <a:r>
              <a:rPr lang="pl-PL" dirty="0" err="1"/>
              <a:t>grado</a:t>
            </a:r>
            <a:r>
              <a:rPr lang="pl-PL" dirty="0"/>
              <a:t>),</a:t>
            </a:r>
          </a:p>
          <a:p>
            <a:pPr marL="0" indent="0">
              <a:buNone/>
            </a:pPr>
            <a:r>
              <a:rPr lang="pl-PL" dirty="0"/>
              <a:t>-szkoła średnia II stopnia (</a:t>
            </a:r>
            <a:r>
              <a:rPr lang="pl-PL" dirty="0" err="1"/>
              <a:t>scuola</a:t>
            </a:r>
            <a:r>
              <a:rPr lang="pl-PL" dirty="0"/>
              <a:t> </a:t>
            </a:r>
            <a:r>
              <a:rPr lang="pl-PL" dirty="0" err="1"/>
              <a:t>secondaria</a:t>
            </a:r>
            <a:r>
              <a:rPr lang="pl-PL" dirty="0"/>
              <a:t> di secundo </a:t>
            </a:r>
            <a:r>
              <a:rPr lang="pl-PL" dirty="0" err="1"/>
              <a:t>grado</a:t>
            </a:r>
            <a:r>
              <a:rPr lang="pl-PL" dirty="0"/>
              <a:t>),</a:t>
            </a:r>
          </a:p>
          <a:p>
            <a:pPr marL="0" indent="0">
              <a:buNone/>
            </a:pPr>
            <a:r>
              <a:rPr lang="pl-PL" dirty="0"/>
              <a:t>-szkoła wyższa</a:t>
            </a:r>
          </a:p>
        </p:txBody>
      </p:sp>
    </p:spTree>
    <p:extLst>
      <p:ext uri="{BB962C8B-B14F-4D97-AF65-F5344CB8AC3E}">
        <p14:creationId xmlns:p14="http://schemas.microsoft.com/office/powerpoint/2010/main" val="240819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17408A-3771-46E8-B422-664760FDA139}"/>
              </a:ext>
            </a:extLst>
          </p:cNvPr>
          <p:cNvSpPr>
            <a:spLocks noGrp="1"/>
          </p:cNvSpPr>
          <p:nvPr>
            <p:ph type="title"/>
          </p:nvPr>
        </p:nvSpPr>
        <p:spPr>
          <a:xfrm>
            <a:off x="811696" y="305491"/>
            <a:ext cx="10515600" cy="1325563"/>
          </a:xfrm>
        </p:spPr>
        <p:txBody>
          <a:bodyPr/>
          <a:lstStyle/>
          <a:p>
            <a:r>
              <a:rPr lang="pl-PL" dirty="0"/>
              <a:t>Ostatnie osiągnięcia Włochów</a:t>
            </a:r>
          </a:p>
        </p:txBody>
      </p:sp>
      <p:sp>
        <p:nvSpPr>
          <p:cNvPr id="3" name="Symbol zastępczy zawartości 2">
            <a:extLst>
              <a:ext uri="{FF2B5EF4-FFF2-40B4-BE49-F238E27FC236}">
                <a16:creationId xmlns:a16="http://schemas.microsoft.com/office/drawing/2014/main" id="{6163CFA8-4D78-4244-AB7A-FE845F3EECD2}"/>
              </a:ext>
            </a:extLst>
          </p:cNvPr>
          <p:cNvSpPr>
            <a:spLocks noGrp="1"/>
          </p:cNvSpPr>
          <p:nvPr>
            <p:ph idx="1"/>
          </p:nvPr>
        </p:nvSpPr>
        <p:spPr/>
        <p:txBody>
          <a:bodyPr/>
          <a:lstStyle/>
          <a:p>
            <a:pPr marL="0" indent="0">
              <a:buNone/>
            </a:pPr>
            <a:r>
              <a:rPr lang="pl-PL" dirty="0"/>
              <a:t>Ostatnie lata przyniosły Włochom wiele zwycięstw m.in. </a:t>
            </a:r>
          </a:p>
          <a:p>
            <a:pPr marL="0" indent="0">
              <a:buNone/>
            </a:pPr>
            <a:r>
              <a:rPr lang="pl-PL" dirty="0"/>
              <a:t>-Reprezentacja Włoch w piłce nożnej wygrała Euro 2020, pokonując reprezentację Anglii w finale </a:t>
            </a:r>
          </a:p>
          <a:p>
            <a:pPr marL="0" indent="0">
              <a:buNone/>
            </a:pPr>
            <a:r>
              <a:rPr lang="pl-PL" dirty="0"/>
              <a:t>- Zespół rockowy </a:t>
            </a:r>
            <a:r>
              <a:rPr lang="pl-PL" dirty="0" err="1"/>
              <a:t>Maneskin</a:t>
            </a:r>
            <a:r>
              <a:rPr lang="pl-PL" dirty="0"/>
              <a:t> zwyciężył na Eurowizji w 2021 roku.</a:t>
            </a:r>
          </a:p>
        </p:txBody>
      </p:sp>
      <p:pic>
        <p:nvPicPr>
          <p:cNvPr id="1028" name="Picture 4">
            <a:extLst>
              <a:ext uri="{FF2B5EF4-FFF2-40B4-BE49-F238E27FC236}">
                <a16:creationId xmlns:a16="http://schemas.microsoft.com/office/drawing/2014/main" id="{579FB53A-B3E2-476A-A8F7-3CA209876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49" y="3837884"/>
            <a:ext cx="45148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A8CA764-8391-466E-933D-4D3AC4362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3837884"/>
            <a:ext cx="4333460" cy="269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78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C847DD-C7B1-4695-9B6D-509191A6362F}"/>
              </a:ext>
            </a:extLst>
          </p:cNvPr>
          <p:cNvSpPr>
            <a:spLocks noGrp="1"/>
          </p:cNvSpPr>
          <p:nvPr>
            <p:ph type="title"/>
          </p:nvPr>
        </p:nvSpPr>
        <p:spPr/>
        <p:txBody>
          <a:bodyPr/>
          <a:lstStyle/>
          <a:p>
            <a:pPr algn="ctr"/>
            <a:r>
              <a:rPr lang="pl-PL" dirty="0"/>
              <a:t>Ciekawostki</a:t>
            </a:r>
          </a:p>
        </p:txBody>
      </p:sp>
      <p:sp>
        <p:nvSpPr>
          <p:cNvPr id="3" name="Symbol zastępczy zawartości 2">
            <a:extLst>
              <a:ext uri="{FF2B5EF4-FFF2-40B4-BE49-F238E27FC236}">
                <a16:creationId xmlns:a16="http://schemas.microsoft.com/office/drawing/2014/main" id="{759625E5-2413-4F67-B231-2489B00E9F03}"/>
              </a:ext>
            </a:extLst>
          </p:cNvPr>
          <p:cNvSpPr>
            <a:spLocks noGrp="1"/>
          </p:cNvSpPr>
          <p:nvPr>
            <p:ph idx="1"/>
          </p:nvPr>
        </p:nvSpPr>
        <p:spPr/>
        <p:txBody>
          <a:bodyPr>
            <a:normAutofit fontScale="92500" lnSpcReduction="20000"/>
          </a:bodyPr>
          <a:lstStyle/>
          <a:p>
            <a:pPr marL="0" indent="0">
              <a:buNone/>
            </a:pPr>
            <a:r>
              <a:rPr lang="pl-PL" dirty="0"/>
              <a:t>1.Zjednoczenie Włoch nastąpiło 17 marca 1861 roku.</a:t>
            </a:r>
          </a:p>
          <a:p>
            <a:pPr marL="0" indent="0">
              <a:buNone/>
            </a:pPr>
            <a:r>
              <a:rPr lang="pl-PL" dirty="0"/>
              <a:t>2. Gęstość zaludnienia wynosi 199 osób/km².</a:t>
            </a:r>
          </a:p>
          <a:p>
            <a:pPr marL="0" indent="0">
              <a:buNone/>
            </a:pPr>
            <a:r>
              <a:rPr lang="pl-PL" dirty="0"/>
              <a:t>3. Kraj ten jest niewiele mniejszy od Polski.</a:t>
            </a:r>
          </a:p>
          <a:p>
            <a:pPr marL="0" indent="0">
              <a:buNone/>
            </a:pPr>
            <a:r>
              <a:rPr lang="pl-PL" dirty="0"/>
              <a:t>4. Główną religią jest katolicyzm, 87%. </a:t>
            </a:r>
          </a:p>
          <a:p>
            <a:pPr marL="0" indent="0">
              <a:buNone/>
            </a:pPr>
            <a:r>
              <a:rPr lang="pl-PL" dirty="0"/>
              <a:t>5. Największą rzeką jest Pad mająca długość 652 km.</a:t>
            </a:r>
          </a:p>
          <a:p>
            <a:pPr marL="0" indent="0">
              <a:buNone/>
            </a:pPr>
            <a:r>
              <a:rPr lang="pl-PL" dirty="0"/>
              <a:t>6. Pełna nazwa kraju – Republika Włoska.</a:t>
            </a:r>
          </a:p>
          <a:p>
            <a:pPr marL="0" indent="0">
              <a:buNone/>
            </a:pPr>
            <a:r>
              <a:rPr lang="pl-PL" dirty="0"/>
              <a:t>7. Ustrój polityczny – republika parlamentarna.</a:t>
            </a:r>
          </a:p>
          <a:p>
            <a:pPr marL="0" indent="0">
              <a:buNone/>
            </a:pPr>
            <a:r>
              <a:rPr lang="pl-PL" dirty="0"/>
              <a:t>8. W kraju tym mieszka 112 000 Polaków.</a:t>
            </a:r>
          </a:p>
          <a:p>
            <a:pPr marL="0" indent="0">
              <a:buNone/>
            </a:pPr>
            <a:r>
              <a:rPr lang="pl-PL" dirty="0"/>
              <a:t>9. Najwyższym szczytem jest Monte Bianco di </a:t>
            </a:r>
            <a:r>
              <a:rPr lang="pl-PL" dirty="0" err="1"/>
              <a:t>Courmayeur</a:t>
            </a:r>
            <a:r>
              <a:rPr lang="pl-PL" dirty="0"/>
              <a:t>, 4748 m n.p.m. </a:t>
            </a:r>
          </a:p>
          <a:p>
            <a:pPr marL="0" indent="0">
              <a:buNone/>
            </a:pPr>
            <a:r>
              <a:rPr lang="pl-PL" dirty="0"/>
              <a:t>10. Włosi produkują największą ilość win na świecie.</a:t>
            </a:r>
          </a:p>
        </p:txBody>
      </p:sp>
    </p:spTree>
    <p:extLst>
      <p:ext uri="{BB962C8B-B14F-4D97-AF65-F5344CB8AC3E}">
        <p14:creationId xmlns:p14="http://schemas.microsoft.com/office/powerpoint/2010/main" val="54125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502E8C-8D2E-4974-932C-5965A927C46B}"/>
              </a:ext>
            </a:extLst>
          </p:cNvPr>
          <p:cNvSpPr>
            <a:spLocks noGrp="1"/>
          </p:cNvSpPr>
          <p:nvPr>
            <p:ph type="title"/>
          </p:nvPr>
        </p:nvSpPr>
        <p:spPr/>
        <p:txBody>
          <a:bodyPr/>
          <a:lstStyle/>
          <a:p>
            <a:pPr algn="ctr"/>
            <a:r>
              <a:rPr lang="pl-PL" dirty="0"/>
              <a:t>Jedzenie we Włoszech</a:t>
            </a:r>
          </a:p>
        </p:txBody>
      </p:sp>
      <p:sp>
        <p:nvSpPr>
          <p:cNvPr id="3" name="Symbol zastępczy zawartości 2">
            <a:extLst>
              <a:ext uri="{FF2B5EF4-FFF2-40B4-BE49-F238E27FC236}">
                <a16:creationId xmlns:a16="http://schemas.microsoft.com/office/drawing/2014/main" id="{A13C13D8-32A4-4F71-8436-626BECB2E900}"/>
              </a:ext>
            </a:extLst>
          </p:cNvPr>
          <p:cNvSpPr>
            <a:spLocks noGrp="1"/>
          </p:cNvSpPr>
          <p:nvPr>
            <p:ph idx="1"/>
          </p:nvPr>
        </p:nvSpPr>
        <p:spPr/>
        <p:txBody>
          <a:bodyPr/>
          <a:lstStyle/>
          <a:p>
            <a:pPr marL="0" indent="0">
              <a:buNone/>
            </a:pPr>
            <a:r>
              <a:rPr lang="pl-PL" dirty="0"/>
              <a:t>-Pizza</a:t>
            </a:r>
          </a:p>
          <a:p>
            <a:pPr marL="0" indent="0">
              <a:buNone/>
            </a:pPr>
            <a:r>
              <a:rPr lang="pl-PL" dirty="0"/>
              <a:t>-</a:t>
            </a:r>
            <a:r>
              <a:rPr lang="it-IT" dirty="0"/>
              <a:t>Lasagne</a:t>
            </a:r>
            <a:endParaRPr lang="pl-PL" dirty="0"/>
          </a:p>
          <a:p>
            <a:pPr marL="0" indent="0">
              <a:buNone/>
            </a:pPr>
            <a:r>
              <a:rPr lang="pl-PL" dirty="0"/>
              <a:t>-</a:t>
            </a:r>
            <a:r>
              <a:rPr lang="it-IT" dirty="0"/>
              <a:t>Cannelloni. </a:t>
            </a:r>
            <a:endParaRPr lang="pl-PL" dirty="0"/>
          </a:p>
          <a:p>
            <a:pPr marL="0" indent="0">
              <a:buNone/>
            </a:pPr>
            <a:r>
              <a:rPr lang="pl-PL" dirty="0"/>
              <a:t>-</a:t>
            </a:r>
            <a:r>
              <a:rPr lang="it-IT" dirty="0"/>
              <a:t>Gnocchi. </a:t>
            </a:r>
            <a:endParaRPr lang="pl-PL" dirty="0"/>
          </a:p>
          <a:p>
            <a:pPr marL="0" indent="0">
              <a:buNone/>
            </a:pPr>
            <a:r>
              <a:rPr lang="pl-PL" dirty="0"/>
              <a:t>-</a:t>
            </a:r>
            <a:r>
              <a:rPr lang="it-IT" dirty="0"/>
              <a:t>Ravioli</a:t>
            </a:r>
            <a:endParaRPr lang="pl-PL" dirty="0"/>
          </a:p>
          <a:p>
            <a:pPr marL="0" indent="0">
              <a:buNone/>
            </a:pPr>
            <a:r>
              <a:rPr lang="pl-PL" dirty="0"/>
              <a:t>-Spaghetti</a:t>
            </a:r>
          </a:p>
        </p:txBody>
      </p:sp>
    </p:spTree>
    <p:extLst>
      <p:ext uri="{BB962C8B-B14F-4D97-AF65-F5344CB8AC3E}">
        <p14:creationId xmlns:p14="http://schemas.microsoft.com/office/powerpoint/2010/main" val="338473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F11A63-77D4-4C70-A069-D51F15DB5BE9}"/>
              </a:ext>
            </a:extLst>
          </p:cNvPr>
          <p:cNvSpPr>
            <a:spLocks noGrp="1"/>
          </p:cNvSpPr>
          <p:nvPr>
            <p:ph type="title"/>
          </p:nvPr>
        </p:nvSpPr>
        <p:spPr/>
        <p:txBody>
          <a:bodyPr/>
          <a:lstStyle/>
          <a:p>
            <a:r>
              <a:rPr lang="pl-PL" dirty="0"/>
              <a:t>Jak zrobić klasyczne włoskie ciasto na </a:t>
            </a:r>
            <a:r>
              <a:rPr lang="pl-PL" dirty="0" err="1"/>
              <a:t>pizze</a:t>
            </a:r>
            <a:r>
              <a:rPr lang="pl-PL" dirty="0"/>
              <a:t>?</a:t>
            </a:r>
          </a:p>
        </p:txBody>
      </p:sp>
      <p:sp>
        <p:nvSpPr>
          <p:cNvPr id="3" name="Symbol zastępczy zawartości 2">
            <a:extLst>
              <a:ext uri="{FF2B5EF4-FFF2-40B4-BE49-F238E27FC236}">
                <a16:creationId xmlns:a16="http://schemas.microsoft.com/office/drawing/2014/main" id="{FF0830AE-F3B1-4D3A-B1CE-9F737C0F8001}"/>
              </a:ext>
            </a:extLst>
          </p:cNvPr>
          <p:cNvSpPr>
            <a:spLocks noGrp="1"/>
          </p:cNvSpPr>
          <p:nvPr>
            <p:ph idx="1"/>
          </p:nvPr>
        </p:nvSpPr>
        <p:spPr/>
        <p:txBody>
          <a:bodyPr>
            <a:normAutofit/>
          </a:bodyPr>
          <a:lstStyle/>
          <a:p>
            <a:pPr marL="0" indent="0">
              <a:buNone/>
            </a:pPr>
            <a:r>
              <a:rPr lang="pl-PL" dirty="0"/>
              <a:t> Składniki / na 4 średnie </a:t>
            </a:r>
            <a:r>
              <a:rPr lang="pl-PL" dirty="0" err="1"/>
              <a:t>pizze</a:t>
            </a:r>
            <a:r>
              <a:rPr lang="pl-PL" dirty="0"/>
              <a:t>:</a:t>
            </a:r>
          </a:p>
          <a:p>
            <a:pPr marL="0" indent="0">
              <a:buNone/>
            </a:pPr>
            <a:r>
              <a:rPr lang="pl-PL" dirty="0"/>
              <a:t> - 500 g mąki – włoskiej mąki do pizzy typ 00 lub mąki chlebowej/</a:t>
            </a:r>
            <a:r>
              <a:rPr lang="pl-PL" dirty="0" err="1"/>
              <a:t>bułeczkowej</a:t>
            </a:r>
            <a:r>
              <a:rPr lang="pl-PL" dirty="0"/>
              <a:t> (typ 650-750)</a:t>
            </a:r>
          </a:p>
          <a:p>
            <a:pPr marL="0" indent="0">
              <a:buNone/>
            </a:pPr>
            <a:r>
              <a:rPr lang="pl-PL" dirty="0"/>
              <a:t>-1 łyżeczka soli</a:t>
            </a:r>
          </a:p>
          <a:p>
            <a:pPr marL="0" indent="0">
              <a:buNone/>
            </a:pPr>
            <a:r>
              <a:rPr lang="pl-PL" dirty="0"/>
              <a:t>-325 ml ciepłej wody</a:t>
            </a:r>
          </a:p>
          <a:p>
            <a:pPr marL="0" indent="0">
              <a:buNone/>
            </a:pPr>
            <a:r>
              <a:rPr lang="pl-PL" dirty="0"/>
              <a:t>-1 saszetka (7 g) suszonych drożdży</a:t>
            </a:r>
          </a:p>
          <a:p>
            <a:pPr marL="0" indent="0">
              <a:buNone/>
            </a:pPr>
            <a:r>
              <a:rPr lang="pl-PL" dirty="0"/>
              <a:t>-mąka do podsypywania w czasie zagniatania</a:t>
            </a:r>
          </a:p>
          <a:p>
            <a:pPr marL="0" indent="0">
              <a:buNone/>
            </a:pPr>
            <a:r>
              <a:rPr lang="pl-PL" dirty="0"/>
              <a:t>-</a:t>
            </a:r>
            <a:r>
              <a:rPr lang="pl-PL" dirty="0" err="1"/>
              <a:t>semolina</a:t>
            </a:r>
            <a:r>
              <a:rPr lang="pl-PL" dirty="0"/>
              <a:t> do podsypania ciasta (można pominąć)</a:t>
            </a:r>
          </a:p>
        </p:txBody>
      </p:sp>
    </p:spTree>
    <p:extLst>
      <p:ext uri="{BB962C8B-B14F-4D97-AF65-F5344CB8AC3E}">
        <p14:creationId xmlns:p14="http://schemas.microsoft.com/office/powerpoint/2010/main" val="366246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5000" b="-5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DED22B-4A17-4469-A4BA-219584EA8D1A}"/>
              </a:ext>
            </a:extLst>
          </p:cNvPr>
          <p:cNvSpPr>
            <a:spLocks noGrp="1"/>
          </p:cNvSpPr>
          <p:nvPr>
            <p:ph type="title"/>
          </p:nvPr>
        </p:nvSpPr>
        <p:spPr>
          <a:xfrm>
            <a:off x="838200" y="365125"/>
            <a:ext cx="10515600" cy="2242992"/>
          </a:xfrm>
        </p:spPr>
        <p:txBody>
          <a:bodyPr>
            <a:noAutofit/>
          </a:bodyPr>
          <a:lstStyle/>
          <a:p>
            <a:pPr algn="ctr"/>
            <a:r>
              <a:rPr lang="pl-PL" sz="8800" b="1" dirty="0"/>
              <a:t>Stolicą  Włoch jest Rzym</a:t>
            </a:r>
          </a:p>
        </p:txBody>
      </p:sp>
      <p:sp>
        <p:nvSpPr>
          <p:cNvPr id="3" name="Symbol zastępczy zawartości 2">
            <a:extLst>
              <a:ext uri="{FF2B5EF4-FFF2-40B4-BE49-F238E27FC236}">
                <a16:creationId xmlns:a16="http://schemas.microsoft.com/office/drawing/2014/main" id="{54D0F1F8-CD9C-476B-86C5-A88727532F3F}"/>
              </a:ext>
            </a:extLst>
          </p:cNvPr>
          <p:cNvSpPr>
            <a:spLocks noGrp="1"/>
          </p:cNvSpPr>
          <p:nvPr>
            <p:ph idx="1"/>
          </p:nvPr>
        </p:nvSpPr>
        <p:spPr>
          <a:xfrm>
            <a:off x="838200" y="3044536"/>
            <a:ext cx="10515600" cy="3132426"/>
          </a:xfrm>
        </p:spPr>
        <p:txBody>
          <a:bodyPr/>
          <a:lstStyle/>
          <a:p>
            <a:pPr marL="0" indent="0" algn="ctr">
              <a:buNone/>
            </a:pPr>
            <a:r>
              <a:rPr lang="pl-PL" dirty="0"/>
              <a:t>Rzym to największe miasto Włoch, położone w środkowej części kraju nad rzeką Tyber i Morzem Śródziemnym. Centrum administracyjne ma powierzchnię 1287 km² i liczbę ludności 2 825 661, będąc trzecim co do wielkości miastem Unii Europejskiej. Miasto Stołeczne Rzym ma 4 331 856 mieszkańców. </a:t>
            </a:r>
          </a:p>
        </p:txBody>
      </p:sp>
    </p:spTree>
    <p:extLst>
      <p:ext uri="{BB962C8B-B14F-4D97-AF65-F5344CB8AC3E}">
        <p14:creationId xmlns:p14="http://schemas.microsoft.com/office/powerpoint/2010/main" val="1036124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B3FE6-DE55-4AC2-B5C1-DE385625AAA0}"/>
              </a:ext>
            </a:extLst>
          </p:cNvPr>
          <p:cNvSpPr>
            <a:spLocks noGrp="1"/>
          </p:cNvSpPr>
          <p:nvPr>
            <p:ph type="title"/>
          </p:nvPr>
        </p:nvSpPr>
        <p:spPr/>
        <p:txBody>
          <a:bodyPr/>
          <a:lstStyle/>
          <a:p>
            <a:r>
              <a:rPr lang="pl-PL" dirty="0"/>
              <a:t>Przygotowanie włoskiego ciasta na pizzę:</a:t>
            </a:r>
          </a:p>
        </p:txBody>
      </p:sp>
      <p:sp>
        <p:nvSpPr>
          <p:cNvPr id="3" name="Symbol zastępczy zawartości 2">
            <a:extLst>
              <a:ext uri="{FF2B5EF4-FFF2-40B4-BE49-F238E27FC236}">
                <a16:creationId xmlns:a16="http://schemas.microsoft.com/office/drawing/2014/main" id="{C3C35938-6965-4ACE-80B4-558AE881F7ED}"/>
              </a:ext>
            </a:extLst>
          </p:cNvPr>
          <p:cNvSpPr>
            <a:spLocks noGrp="1"/>
          </p:cNvSpPr>
          <p:nvPr>
            <p:ph idx="1"/>
          </p:nvPr>
        </p:nvSpPr>
        <p:spPr/>
        <p:txBody>
          <a:bodyPr>
            <a:normAutofit fontScale="92500" lnSpcReduction="10000"/>
          </a:bodyPr>
          <a:lstStyle/>
          <a:p>
            <a:pPr marL="0" indent="0">
              <a:buNone/>
            </a:pPr>
            <a:r>
              <a:rPr lang="pl-PL" b="0" i="0" dirty="0">
                <a:effectLst/>
                <a:latin typeface="-apple-system"/>
              </a:rPr>
              <a:t>1. Mąkę wsyp do dużej miski. Dodaj sól i wymieszaj z mąką. Drożdże wsyp do dzbanka z wodą i również wymieszaj.</a:t>
            </a:r>
          </a:p>
          <a:p>
            <a:pPr marL="0" indent="0">
              <a:buNone/>
            </a:pPr>
            <a:r>
              <a:rPr lang="pl-PL" dirty="0"/>
              <a:t>2. Wlej drożdże do miski z mąką i wymieszaj łyżką do uzyskania lepkiego ciasta.</a:t>
            </a:r>
          </a:p>
          <a:p>
            <a:pPr marL="0" indent="0">
              <a:buNone/>
            </a:pPr>
            <a:r>
              <a:rPr lang="pl-PL" dirty="0"/>
              <a:t>3. Blat podsyp mąką i przełóż na nią ciasto. Ciasto posyp mąką z góry i zabierz się za zagniatanie.</a:t>
            </a:r>
          </a:p>
          <a:p>
            <a:pPr marL="0" indent="0">
              <a:buNone/>
            </a:pPr>
            <a:r>
              <a:rPr lang="pl-PL" dirty="0"/>
              <a:t>4. Jedną dłonią przytrzymaj ciasto. Rozciągnij ciasto drugą dłonią i zawiń je do siebie. Znowu rozciągnij ciasto i znowu zawiń je do siebie. Znowu rozciągnij i znowu zawiń. Obróć ciasto o 90 stopni i znowu zacznij rozciągać i zwijać. Zagniataj ciasto przez ok. 8 min., podsypując na początku mąką, jeśli się bardzo klei. Gotowe ciasto powinno odchodzić od ręki i być elastyczne</a:t>
            </a:r>
          </a:p>
        </p:txBody>
      </p:sp>
    </p:spTree>
    <p:extLst>
      <p:ext uri="{BB962C8B-B14F-4D97-AF65-F5344CB8AC3E}">
        <p14:creationId xmlns:p14="http://schemas.microsoft.com/office/powerpoint/2010/main" val="1665844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593C453-2EF1-4131-9E79-FD2004BEF480}"/>
              </a:ext>
            </a:extLst>
          </p:cNvPr>
          <p:cNvSpPr>
            <a:spLocks noGrp="1"/>
          </p:cNvSpPr>
          <p:nvPr>
            <p:ph idx="1"/>
          </p:nvPr>
        </p:nvSpPr>
        <p:spPr>
          <a:xfrm>
            <a:off x="838200" y="496389"/>
            <a:ext cx="10515600" cy="5680574"/>
          </a:xfrm>
        </p:spPr>
        <p:txBody>
          <a:bodyPr>
            <a:normAutofit lnSpcReduction="10000"/>
          </a:bodyPr>
          <a:lstStyle/>
          <a:p>
            <a:pPr marL="0" indent="0">
              <a:buNone/>
            </a:pPr>
            <a:r>
              <a:rPr lang="pl-PL" dirty="0"/>
              <a:t>5. Podziel ciasto na 4 porcje i z każdej uformuj kulę zawijając brzegi pod spód.</a:t>
            </a:r>
          </a:p>
          <a:p>
            <a:pPr marL="0" indent="0">
              <a:buNone/>
            </a:pPr>
            <a:r>
              <a:rPr lang="pl-PL" dirty="0"/>
              <a:t>6. Dużą blachę podsyp </a:t>
            </a:r>
            <a:r>
              <a:rPr lang="pl-PL" dirty="0" err="1"/>
              <a:t>semoliną</a:t>
            </a:r>
            <a:r>
              <a:rPr lang="pl-PL" dirty="0"/>
              <a:t> lub mąką. Ułóż na niej kule ciasta. Z wierzchu podsyp mąką i przykryj czystą ściereczką. Odstaw ciasto do wyrośnięcia na 2 godziny. Powinno podwoić swoją objętość   </a:t>
            </a:r>
          </a:p>
          <a:p>
            <a:pPr marL="0" indent="0">
              <a:buNone/>
            </a:pPr>
            <a:r>
              <a:rPr lang="pl-PL" dirty="0"/>
              <a:t>7. Piekarnik z blachą w środku nagrzej do 240 stopni C (dobrze żeby nagrzewał się przez 30 min. przed pieczeniem pizzy). Weź duży arkusz papieru do pieczenia (odpornego na wysokie temperatury)* i posyp go </a:t>
            </a:r>
            <a:r>
              <a:rPr lang="pl-PL" dirty="0" err="1"/>
              <a:t>semoliną</a:t>
            </a:r>
            <a:r>
              <a:rPr lang="pl-PL" dirty="0"/>
              <a:t> lub mąką. Weź kulę ciasta, połóż na papierze do pieczenia i rozpłaszcz je dłońmi. Delikatnie porozciągaj ciasto (dobrze jest to zrobić częściowo w powietrzu), aż uzyskasz pożądaną wielkość i grubość.</a:t>
            </a:r>
          </a:p>
          <a:p>
            <a:pPr marL="0" indent="0">
              <a:buNone/>
            </a:pPr>
            <a:r>
              <a:rPr lang="pl-PL" dirty="0"/>
              <a:t>8. Nałóż na ciasto ulubione dodatki. Przełóż ciasto wraz z papierem na gorącą blachę z piekarnika. Piecz pizzę przez ok. 7 minut. Podawaj gorącą.</a:t>
            </a:r>
          </a:p>
        </p:txBody>
      </p:sp>
    </p:spTree>
    <p:extLst>
      <p:ext uri="{BB962C8B-B14F-4D97-AF65-F5344CB8AC3E}">
        <p14:creationId xmlns:p14="http://schemas.microsoft.com/office/powerpoint/2010/main" val="378618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17000" b="-17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36896B-AE1F-4140-9935-190EB90E8442}"/>
              </a:ext>
            </a:extLst>
          </p:cNvPr>
          <p:cNvSpPr>
            <a:spLocks noGrp="1"/>
          </p:cNvSpPr>
          <p:nvPr>
            <p:ph type="title"/>
          </p:nvPr>
        </p:nvSpPr>
        <p:spPr/>
        <p:txBody>
          <a:bodyPr>
            <a:normAutofit fontScale="90000"/>
          </a:bodyPr>
          <a:lstStyle/>
          <a:p>
            <a:pPr algn="ctr"/>
            <a:r>
              <a:rPr lang="pl-PL" sz="8000" b="1" dirty="0" err="1"/>
              <a:t>Finito</a:t>
            </a:r>
            <a:r>
              <a:rPr lang="pl-PL" sz="8000" b="1" dirty="0"/>
              <a:t>!</a:t>
            </a:r>
            <a:br>
              <a:rPr lang="pl-PL" sz="8000" b="1" dirty="0"/>
            </a:br>
            <a:r>
              <a:rPr lang="pl-PL" sz="8000" b="1" dirty="0"/>
              <a:t>Gotowe!</a:t>
            </a:r>
          </a:p>
        </p:txBody>
      </p:sp>
    </p:spTree>
    <p:extLst>
      <p:ext uri="{BB962C8B-B14F-4D97-AF65-F5344CB8AC3E}">
        <p14:creationId xmlns:p14="http://schemas.microsoft.com/office/powerpoint/2010/main" val="423969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t="-13000" b="-13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F771EB-8B6D-497D-B3CA-B0F895CB1D0C}"/>
              </a:ext>
            </a:extLst>
          </p:cNvPr>
          <p:cNvSpPr>
            <a:spLocks noGrp="1"/>
          </p:cNvSpPr>
          <p:nvPr>
            <p:ph type="title"/>
          </p:nvPr>
        </p:nvSpPr>
        <p:spPr/>
        <p:txBody>
          <a:bodyPr/>
          <a:lstStyle/>
          <a:p>
            <a:r>
              <a:rPr lang="pl-PL" dirty="0"/>
              <a:t>DZIĘKUJEMY ZA UWAGĘ</a:t>
            </a:r>
          </a:p>
        </p:txBody>
      </p:sp>
      <p:sp>
        <p:nvSpPr>
          <p:cNvPr id="3" name="Symbol zastępczy zawartości 2">
            <a:extLst>
              <a:ext uri="{FF2B5EF4-FFF2-40B4-BE49-F238E27FC236}">
                <a16:creationId xmlns:a16="http://schemas.microsoft.com/office/drawing/2014/main" id="{1B133951-3AEB-4ECD-B537-35558566FE1B}"/>
              </a:ext>
            </a:extLst>
          </p:cNvPr>
          <p:cNvSpPr>
            <a:spLocks noGrp="1"/>
          </p:cNvSpPr>
          <p:nvPr>
            <p:ph idx="1"/>
          </p:nvPr>
        </p:nvSpPr>
        <p:spPr/>
        <p:txBody>
          <a:bodyPr/>
          <a:lstStyle/>
          <a:p>
            <a:pPr marL="0" indent="0">
              <a:buNone/>
            </a:pPr>
            <a:r>
              <a:rPr lang="pl-PL" dirty="0"/>
              <a:t>Wykonywały:</a:t>
            </a:r>
          </a:p>
          <a:p>
            <a:pPr marL="0" indent="0">
              <a:buNone/>
            </a:pPr>
            <a:r>
              <a:rPr lang="pl-PL" dirty="0"/>
              <a:t>-Julita </a:t>
            </a:r>
            <a:r>
              <a:rPr lang="pl-PL" dirty="0" err="1"/>
              <a:t>Archanowicz</a:t>
            </a:r>
            <a:r>
              <a:rPr lang="pl-PL" dirty="0"/>
              <a:t>,</a:t>
            </a:r>
          </a:p>
          <a:p>
            <a:pPr marL="0" indent="0">
              <a:buNone/>
            </a:pPr>
            <a:r>
              <a:rPr lang="pl-PL" dirty="0"/>
              <a:t>-Natalia Gruza,</a:t>
            </a:r>
          </a:p>
          <a:p>
            <a:pPr marL="0" indent="0">
              <a:buNone/>
            </a:pPr>
            <a:r>
              <a:rPr lang="pl-PL" dirty="0"/>
              <a:t>-Zuzanna Piasta.</a:t>
            </a:r>
          </a:p>
          <a:p>
            <a:pPr marL="0" indent="0">
              <a:buNone/>
            </a:pPr>
            <a:r>
              <a:rPr lang="pl-PL" dirty="0"/>
              <a:t>Z klasy 6</a:t>
            </a:r>
          </a:p>
        </p:txBody>
      </p:sp>
    </p:spTree>
    <p:extLst>
      <p:ext uri="{BB962C8B-B14F-4D97-AF65-F5344CB8AC3E}">
        <p14:creationId xmlns:p14="http://schemas.microsoft.com/office/powerpoint/2010/main" val="3730812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extLst>
              <a:ext uri="{837473B0-CC2E-450A-ABE3-18F120FF3D39}">
                <a1611:picAttrSrcUrl xmlns:a1611="http://schemas.microsoft.com/office/drawing/2016/11/main" r:id="rId3"/>
              </a:ext>
            </a:extLst>
          </a:blip>
          <a:srcRect/>
          <a:stretch>
            <a:fillRect t="-12000" b="-12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A07F7E-9677-4A28-9F29-BAE963ED2600}"/>
              </a:ext>
            </a:extLst>
          </p:cNvPr>
          <p:cNvSpPr>
            <a:spLocks noGrp="1"/>
          </p:cNvSpPr>
          <p:nvPr>
            <p:ph type="title"/>
          </p:nvPr>
        </p:nvSpPr>
        <p:spPr/>
        <p:txBody>
          <a:bodyPr/>
          <a:lstStyle/>
          <a:p>
            <a:pPr algn="ctr"/>
            <a:r>
              <a:rPr lang="pl-PL" b="1" dirty="0"/>
              <a:t>Jak wygląda </a:t>
            </a:r>
            <a:r>
              <a:rPr lang="pl-PL" b="1" dirty="0" err="1"/>
              <a:t>koloseum</a:t>
            </a:r>
            <a:r>
              <a:rPr lang="pl-PL" b="1" dirty="0"/>
              <a:t>, i kiedy powstało?</a:t>
            </a:r>
          </a:p>
        </p:txBody>
      </p:sp>
      <p:sp>
        <p:nvSpPr>
          <p:cNvPr id="3" name="Symbol zastępczy zawartości 2">
            <a:extLst>
              <a:ext uri="{FF2B5EF4-FFF2-40B4-BE49-F238E27FC236}">
                <a16:creationId xmlns:a16="http://schemas.microsoft.com/office/drawing/2014/main" id="{69AFE1F6-3985-4B06-A613-F6C812C6DAE9}"/>
              </a:ext>
            </a:extLst>
          </p:cNvPr>
          <p:cNvSpPr>
            <a:spLocks noGrp="1"/>
          </p:cNvSpPr>
          <p:nvPr>
            <p:ph idx="1"/>
          </p:nvPr>
        </p:nvSpPr>
        <p:spPr/>
        <p:txBody>
          <a:bodyPr>
            <a:normAutofit fontScale="77500" lnSpcReduction="20000"/>
          </a:bodyPr>
          <a:lstStyle/>
          <a:p>
            <a:pPr marL="0" indent="0">
              <a:buNone/>
            </a:pPr>
            <a:r>
              <a:rPr lang="pl-PL" dirty="0"/>
              <a:t>Wzniesiony w latach 70-72 do 80 n.e. przez Wespazjana i Tytusa – cesarzy z dynastii </a:t>
            </a:r>
            <a:r>
              <a:rPr lang="pl-PL" dirty="0" err="1"/>
              <a:t>Flawiuszów.Jest</a:t>
            </a:r>
            <a:r>
              <a:rPr lang="pl-PL" dirty="0"/>
              <a:t> to duża, eliptyczna budowla o długości 188 m i szerokości 156 m, obwodzie 524 m, wysokości 48,5 m, z pojemną widownią, która mogła pomieścić od 45 do 50 tysięcy widzów[2]; z galeriami komunikacyjnymi oraz areną z systemem podziemnych korytarzy. W czterokondygnacyjnym podziale zewnętrznym zastosowano spiętrzenie porządków (najniższa kondygnacja w porządku toskańskim, druga w jońskim, trzecia w korynckim). Trzy niższe kondygnacje związane są z konstrukcyjnym układem arkad, czwarta, najwyższa została zaopatrzona tylko w małe okna. Od strony wewnętrznej budowla jest pięciokondygnacyjna. Cztery kondygnacje zbudowano jako układ pomieszczeń wydzielonych pomiędzy filarami, ścianami, ze sklepieniami kolebkowymi i krzyżowymi. Umieszczono tam bufety, szatnie, natryski, pomieszczenia dla gladiatorów, klatki dla zwierząt, korytarze. Wokół areny wzniesione było podium. Do Koloseum prowadziło 80 ponumerowanych wejść (zachowały się oznaczenia wejść od nr XXIII do LIV), które zapewniały szybkie (przez ok. 6 minut) opuszczenie widowni przez widzów (jednak taką możliwość mieli tylko widzowie z dolnych i środkowych rzędów). Istniała też możliwość przykrycia całej widowni specjalną osłoną (</a:t>
            </a:r>
            <a:r>
              <a:rPr lang="pl-PL" dirty="0" err="1"/>
              <a:t>velarium</a:t>
            </a:r>
            <a:r>
              <a:rPr lang="pl-PL" dirty="0"/>
              <a:t>) w deszczowe lub bardzo słoneczne dni.</a:t>
            </a:r>
          </a:p>
        </p:txBody>
      </p:sp>
    </p:spTree>
    <p:extLst>
      <p:ext uri="{BB962C8B-B14F-4D97-AF65-F5344CB8AC3E}">
        <p14:creationId xmlns:p14="http://schemas.microsoft.com/office/powerpoint/2010/main" val="178575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5E6705-72E1-43CB-B1B4-005B183EF4ED}"/>
              </a:ext>
            </a:extLst>
          </p:cNvPr>
          <p:cNvSpPr>
            <a:spLocks noGrp="1"/>
          </p:cNvSpPr>
          <p:nvPr>
            <p:ph type="title"/>
          </p:nvPr>
        </p:nvSpPr>
        <p:spPr/>
        <p:txBody>
          <a:bodyPr/>
          <a:lstStyle/>
          <a:p>
            <a:pPr algn="ctr"/>
            <a:r>
              <a:rPr lang="pl-PL" b="1" dirty="0"/>
              <a:t>Gdzie leżą Włochy?</a:t>
            </a:r>
          </a:p>
        </p:txBody>
      </p:sp>
      <p:pic>
        <p:nvPicPr>
          <p:cNvPr id="4" name="Obraz 3">
            <a:extLst>
              <a:ext uri="{FF2B5EF4-FFF2-40B4-BE49-F238E27FC236}">
                <a16:creationId xmlns:a16="http://schemas.microsoft.com/office/drawing/2014/main" id="{8E45C594-60E5-4C5E-AC90-5429628F141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1506682" y="0"/>
            <a:ext cx="8863445" cy="6673041"/>
          </a:xfrm>
          <a:prstGeom prst="rect">
            <a:avLst/>
          </a:prstGeom>
        </p:spPr>
      </p:pic>
      <p:sp>
        <p:nvSpPr>
          <p:cNvPr id="3" name="Symbol zastępczy zawartości 2">
            <a:extLst>
              <a:ext uri="{FF2B5EF4-FFF2-40B4-BE49-F238E27FC236}">
                <a16:creationId xmlns:a16="http://schemas.microsoft.com/office/drawing/2014/main" id="{C7D2D31C-CF78-4661-B610-4C4A786C7963}"/>
              </a:ext>
            </a:extLst>
          </p:cNvPr>
          <p:cNvSpPr>
            <a:spLocks noGrp="1"/>
          </p:cNvSpPr>
          <p:nvPr>
            <p:ph idx="1"/>
          </p:nvPr>
        </p:nvSpPr>
        <p:spPr>
          <a:xfrm>
            <a:off x="1413164" y="1527464"/>
            <a:ext cx="9940635" cy="4649499"/>
          </a:xfrm>
        </p:spPr>
        <p:txBody>
          <a:bodyPr/>
          <a:lstStyle/>
          <a:p>
            <a:pPr marL="0" indent="0" algn="ctr">
              <a:buNone/>
            </a:pPr>
            <a:r>
              <a:rPr lang="pl-PL" sz="4800" b="1" dirty="0"/>
              <a:t>Gdzie leżą Włochy?</a:t>
            </a:r>
          </a:p>
          <a:p>
            <a:pPr marL="0" indent="0">
              <a:buNone/>
            </a:pPr>
            <a:endParaRPr lang="pl-PL" dirty="0"/>
          </a:p>
          <a:p>
            <a:pPr marL="0" indent="0">
              <a:buNone/>
            </a:pPr>
            <a:r>
              <a:rPr lang="pl-PL" dirty="0"/>
              <a:t>Państwo położone w Europie Południowo-Środkowej, na Półwyspie Apenińskim. Graniczą z  Austria – 430 km, Słowenia – 232 km Szwajcaria – 740 km, Francja – 488 km</a:t>
            </a:r>
          </a:p>
        </p:txBody>
      </p:sp>
    </p:spTree>
    <p:extLst>
      <p:ext uri="{BB962C8B-B14F-4D97-AF65-F5344CB8AC3E}">
        <p14:creationId xmlns:p14="http://schemas.microsoft.com/office/powerpoint/2010/main" val="68021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444CD9-096E-48AA-BCA0-1E68A484527C}"/>
              </a:ext>
            </a:extLst>
          </p:cNvPr>
          <p:cNvSpPr>
            <a:spLocks noGrp="1"/>
          </p:cNvSpPr>
          <p:nvPr>
            <p:ph type="title"/>
          </p:nvPr>
        </p:nvSpPr>
        <p:spPr>
          <a:xfrm>
            <a:off x="838200" y="365125"/>
            <a:ext cx="6299447" cy="1325563"/>
          </a:xfrm>
          <a:noFill/>
        </p:spPr>
        <p:txBody>
          <a:bodyPr/>
          <a:lstStyle/>
          <a:p>
            <a:pPr algn="ctr"/>
            <a:r>
              <a:rPr lang="pl-PL" b="1" dirty="0"/>
              <a:t>Półwysep Apeniński</a:t>
            </a:r>
          </a:p>
        </p:txBody>
      </p:sp>
      <p:sp>
        <p:nvSpPr>
          <p:cNvPr id="3" name="Symbol zastępczy zawartości 2">
            <a:extLst>
              <a:ext uri="{FF2B5EF4-FFF2-40B4-BE49-F238E27FC236}">
                <a16:creationId xmlns:a16="http://schemas.microsoft.com/office/drawing/2014/main" id="{2E090395-1F62-417B-BECC-BBA0AF96375A}"/>
              </a:ext>
            </a:extLst>
          </p:cNvPr>
          <p:cNvSpPr>
            <a:spLocks noGrp="1"/>
          </p:cNvSpPr>
          <p:nvPr>
            <p:ph idx="1"/>
          </p:nvPr>
        </p:nvSpPr>
        <p:spPr>
          <a:xfrm>
            <a:off x="838200" y="2379517"/>
            <a:ext cx="5624744" cy="3797445"/>
          </a:xfrm>
        </p:spPr>
        <p:txBody>
          <a:bodyPr/>
          <a:lstStyle/>
          <a:p>
            <a:pPr marL="0" indent="0" algn="ctr">
              <a:buNone/>
            </a:pPr>
            <a:r>
              <a:rPr lang="pl-PL" dirty="0"/>
              <a:t>Półwysep Apeniński – półwysep w Europie Południowej o powierzchni 131 337 km², otoczony przez akweny Morza Śródziemnego: Morze Liguryjskie i Tyrreńskie od zachodu, Jońskie od południa oraz Adriatyckie od wschodu.</a:t>
            </a:r>
          </a:p>
        </p:txBody>
      </p:sp>
      <p:pic>
        <p:nvPicPr>
          <p:cNvPr id="4" name="Obraz 3">
            <a:extLst>
              <a:ext uri="{FF2B5EF4-FFF2-40B4-BE49-F238E27FC236}">
                <a16:creationId xmlns:a16="http://schemas.microsoft.com/office/drawing/2014/main" id="{D46F18B6-296C-48B8-AC15-D5D68949C7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154" r="98075">
                        <a14:foregroundMark x1="11624" y1="3824" x2="1001" y2="15235"/>
                        <a14:foregroundMark x1="10239" y1="35235" x2="1386" y2="14176"/>
                        <a14:foregroundMark x1="11239" y1="35059" x2="4003" y2="66882"/>
                        <a14:foregroundMark x1="37028" y1="86706" x2="3772" y2="66471"/>
                        <a14:foregroundMark x1="36413" y1="86882" x2="83526" y2="85118"/>
                        <a14:foregroundMark x1="83526" y1="85118" x2="84527" y2="83647"/>
                        <a14:foregroundMark x1="84911" y1="84235" x2="96767" y2="56235"/>
                        <a14:foregroundMark x1="96228" y1="56824" x2="93380" y2="54588"/>
                        <a14:foregroundMark x1="93995" y1="52235" x2="93995" y2="52235"/>
                        <a14:foregroundMark x1="95150" y1="55471" x2="87144" y2="44412"/>
                        <a14:foregroundMark x1="87144" y1="44412" x2="55119" y2="25882"/>
                        <a14:foregroundMark x1="55119" y1="26353" x2="55119" y2="26353"/>
                        <a14:foregroundMark x1="60970" y1="13588" x2="53888" y2="27059"/>
                        <a14:foregroundMark x1="53888" y1="27059" x2="54119" y2="25588"/>
                        <a14:foregroundMark x1="11239" y1="3824" x2="47883" y2="706"/>
                        <a14:foregroundMark x1="61971" y1="13000" x2="48884" y2="118"/>
                        <a14:foregroundMark x1="10624" y1="42471" x2="17475" y2="75471"/>
                        <a14:foregroundMark x1="15242" y1="68941" x2="67821" y2="86294"/>
                        <a14:foregroundMark x1="53349" y1="57118" x2="66975" y2="68824"/>
                        <a14:foregroundMark x1="79908" y1="86000" x2="71440" y2="72647"/>
                        <a14:foregroundMark x1="10008" y1="34647" x2="57737" y2="60235"/>
                        <a14:foregroundMark x1="33795" y1="75176" x2="44881" y2="53412"/>
                        <a14:foregroundMark x1="13241" y1="44706" x2="33795" y2="48118"/>
                        <a14:foregroundMark x1="23095" y1="71059" x2="32794" y2="48235"/>
                        <a14:foregroundMark x1="53888" y1="58588" x2="40416" y2="80941"/>
                        <a14:foregroundMark x1="29792" y1="50471" x2="46035" y2="60529"/>
                        <a14:foregroundMark x1="31794" y1="54882" x2="31563" y2="76824"/>
                        <a14:foregroundMark x1="48268" y1="69706" x2="69207" y2="67647"/>
                        <a14:foregroundMark x1="58353" y1="71176" x2="71671" y2="67941"/>
                        <a14:foregroundMark x1="69438" y1="62765" x2="23326" y2="36824"/>
                        <a14:foregroundMark x1="25712" y1="28412" x2="3002" y2="27647"/>
                        <a14:foregroundMark x1="22094" y1="25882" x2="29330" y2="43529"/>
                        <a14:foregroundMark x1="26559" y1="27059" x2="30408" y2="45118"/>
                        <a14:foregroundMark x1="36028" y1="39235" x2="15473" y2="43529"/>
                        <a14:foregroundMark x1="44034" y1="44529" x2="70439" y2="60824"/>
                        <a14:foregroundMark x1="73210" y1="75765" x2="89530" y2="59647"/>
                        <a14:foregroundMark x1="81524" y1="55941" x2="94996" y2="63176"/>
                        <a14:foregroundMark x1="87144" y1="47529" x2="58968" y2="33000"/>
                        <a14:foregroundMark x1="78676" y1="83059" x2="86913" y2="62765"/>
                        <a14:foregroundMark x1="49269" y1="24412" x2="58353" y2="10765"/>
                        <a14:foregroundMark x1="2771" y1="7706" x2="14242" y2="2471"/>
                      </a14:backgroundRemoval>
                    </a14:imgEffect>
                  </a14:imgLayer>
                </a14:imgProps>
              </a:ext>
            </a:extLst>
          </a:blip>
          <a:stretch>
            <a:fillRect/>
          </a:stretch>
        </p:blipFill>
        <p:spPr>
          <a:xfrm>
            <a:off x="6943311" y="365125"/>
            <a:ext cx="4410489" cy="5996866"/>
          </a:xfrm>
          <a:prstGeom prst="rect">
            <a:avLst/>
          </a:prstGeom>
        </p:spPr>
      </p:pic>
    </p:spTree>
    <p:extLst>
      <p:ext uri="{BB962C8B-B14F-4D97-AF65-F5344CB8AC3E}">
        <p14:creationId xmlns:p14="http://schemas.microsoft.com/office/powerpoint/2010/main" val="174953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AA6E1-8712-4B28-B7D6-BF70EAF9F93F}"/>
              </a:ext>
            </a:extLst>
          </p:cNvPr>
          <p:cNvSpPr>
            <a:spLocks noGrp="1"/>
          </p:cNvSpPr>
          <p:nvPr>
            <p:ph type="title"/>
          </p:nvPr>
        </p:nvSpPr>
        <p:spPr>
          <a:xfrm>
            <a:off x="838200" y="825623"/>
            <a:ext cx="10515600" cy="865065"/>
          </a:xfrm>
        </p:spPr>
        <p:txBody>
          <a:bodyPr>
            <a:noAutofit/>
          </a:bodyPr>
          <a:lstStyle/>
          <a:p>
            <a:pPr algn="ctr"/>
            <a:r>
              <a:rPr lang="pl-PL" sz="6600" b="1" dirty="0">
                <a:latin typeface="+mn-lt"/>
              </a:rPr>
              <a:t>Hymn Włoski</a:t>
            </a:r>
          </a:p>
        </p:txBody>
      </p:sp>
      <p:sp>
        <p:nvSpPr>
          <p:cNvPr id="3" name="Symbol zastępczy zawartości 2">
            <a:extLst>
              <a:ext uri="{FF2B5EF4-FFF2-40B4-BE49-F238E27FC236}">
                <a16:creationId xmlns:a16="http://schemas.microsoft.com/office/drawing/2014/main" id="{1861F6F9-B2AE-463A-9A4B-E8348CDE8993}"/>
              </a:ext>
            </a:extLst>
          </p:cNvPr>
          <p:cNvSpPr>
            <a:spLocks noGrp="1"/>
          </p:cNvSpPr>
          <p:nvPr>
            <p:ph idx="1"/>
          </p:nvPr>
        </p:nvSpPr>
        <p:spPr>
          <a:xfrm>
            <a:off x="838200" y="2441359"/>
            <a:ext cx="10515600" cy="3735604"/>
          </a:xfrm>
        </p:spPr>
        <p:txBody>
          <a:bodyPr/>
          <a:lstStyle/>
          <a:p>
            <a:pPr marL="0" indent="0" algn="ctr">
              <a:buNone/>
            </a:pPr>
            <a:r>
              <a:rPr lang="pl-PL" dirty="0"/>
              <a:t>Natomiast włoski hymn, nazywany “Il Canto </a:t>
            </a:r>
            <a:r>
              <a:rPr lang="pl-PL" dirty="0" err="1"/>
              <a:t>degli</a:t>
            </a:r>
            <a:r>
              <a:rPr lang="pl-PL" dirty="0"/>
              <a:t> </a:t>
            </a:r>
            <a:r>
              <a:rPr lang="pl-PL" dirty="0" err="1"/>
              <a:t>italiani</a:t>
            </a:r>
            <a:r>
              <a:rPr lang="pl-PL" dirty="0"/>
              <a:t>” lub “</a:t>
            </a:r>
            <a:r>
              <a:rPr lang="pl-PL" dirty="0" err="1"/>
              <a:t>Fratelli</a:t>
            </a:r>
            <a:r>
              <a:rPr lang="pl-PL" dirty="0"/>
              <a:t> </a:t>
            </a:r>
            <a:r>
              <a:rPr lang="pl-PL" dirty="0" err="1"/>
              <a:t>d'Italia</a:t>
            </a:r>
            <a:r>
              <a:rPr lang="pl-PL" dirty="0"/>
              <a:t>” (po polsku “Pieśń Włochów” lub “Bracia Włosi”), został napisany przez </a:t>
            </a:r>
            <a:r>
              <a:rPr lang="pl-PL" dirty="0" err="1"/>
              <a:t>Goffredo</a:t>
            </a:r>
            <a:r>
              <a:rPr lang="pl-PL" dirty="0"/>
              <a:t> </a:t>
            </a:r>
            <a:r>
              <a:rPr lang="pl-PL" dirty="0" err="1"/>
              <a:t>Mameli</a:t>
            </a:r>
            <a:r>
              <a:rPr lang="pl-PL" dirty="0"/>
              <a:t> około 1847 roku, u świtu zjednoczenia Włoch.</a:t>
            </a:r>
          </a:p>
        </p:txBody>
      </p:sp>
    </p:spTree>
    <p:extLst>
      <p:ext uri="{BB962C8B-B14F-4D97-AF65-F5344CB8AC3E}">
        <p14:creationId xmlns:p14="http://schemas.microsoft.com/office/powerpoint/2010/main" val="791002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2DCFAB-E47E-474A-8705-5039521C2954}"/>
              </a:ext>
            </a:extLst>
          </p:cNvPr>
          <p:cNvSpPr>
            <a:spLocks noGrp="1"/>
          </p:cNvSpPr>
          <p:nvPr>
            <p:ph type="title"/>
          </p:nvPr>
        </p:nvSpPr>
        <p:spPr/>
        <p:txBody>
          <a:bodyPr/>
          <a:lstStyle/>
          <a:p>
            <a:pPr algn="ctr"/>
            <a:r>
              <a:rPr lang="pl-PL" dirty="0"/>
              <a:t>Słowa hymnu</a:t>
            </a:r>
          </a:p>
        </p:txBody>
      </p:sp>
      <p:pic>
        <p:nvPicPr>
          <p:cNvPr id="4" name="Symbol zastępczy zawartości 3">
            <a:extLst>
              <a:ext uri="{FF2B5EF4-FFF2-40B4-BE49-F238E27FC236}">
                <a16:creationId xmlns:a16="http://schemas.microsoft.com/office/drawing/2014/main" id="{35FFED46-7DB1-4DD1-A545-CD00E23E78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216" y="1690688"/>
            <a:ext cx="5801784" cy="4351338"/>
          </a:xfrm>
        </p:spPr>
      </p:pic>
      <p:pic>
        <p:nvPicPr>
          <p:cNvPr id="7" name="Obraz 6">
            <a:extLst>
              <a:ext uri="{FF2B5EF4-FFF2-40B4-BE49-F238E27FC236}">
                <a16:creationId xmlns:a16="http://schemas.microsoft.com/office/drawing/2014/main" id="{27C95D8F-CFC2-4F99-9511-719F3115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263" y="1690687"/>
            <a:ext cx="5641521" cy="4231141"/>
          </a:xfrm>
          <a:prstGeom prst="rect">
            <a:avLst/>
          </a:prstGeom>
        </p:spPr>
      </p:pic>
    </p:spTree>
    <p:extLst>
      <p:ext uri="{BB962C8B-B14F-4D97-AF65-F5344CB8AC3E}">
        <p14:creationId xmlns:p14="http://schemas.microsoft.com/office/powerpoint/2010/main" val="299798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08D094-0AD7-4189-82EC-B13DBD65B669}"/>
              </a:ext>
            </a:extLst>
          </p:cNvPr>
          <p:cNvSpPr>
            <a:spLocks noGrp="1"/>
          </p:cNvSpPr>
          <p:nvPr>
            <p:ph type="title"/>
          </p:nvPr>
        </p:nvSpPr>
        <p:spPr/>
        <p:txBody>
          <a:bodyPr/>
          <a:lstStyle/>
          <a:p>
            <a:pPr algn="ctr"/>
            <a:r>
              <a:rPr lang="pl-PL" dirty="0"/>
              <a:t>Jaki język jest we Włoszech?</a:t>
            </a:r>
          </a:p>
        </p:txBody>
      </p:sp>
      <p:sp>
        <p:nvSpPr>
          <p:cNvPr id="3" name="Symbol zastępczy zawartości 2">
            <a:extLst>
              <a:ext uri="{FF2B5EF4-FFF2-40B4-BE49-F238E27FC236}">
                <a16:creationId xmlns:a16="http://schemas.microsoft.com/office/drawing/2014/main" id="{5ED30ABD-CD26-42D2-BB3D-4BBC114CE0A2}"/>
              </a:ext>
            </a:extLst>
          </p:cNvPr>
          <p:cNvSpPr>
            <a:spLocks noGrp="1"/>
          </p:cNvSpPr>
          <p:nvPr>
            <p:ph idx="1"/>
          </p:nvPr>
        </p:nvSpPr>
        <p:spPr/>
        <p:txBody>
          <a:bodyPr>
            <a:normAutofit/>
          </a:bodyPr>
          <a:lstStyle/>
          <a:p>
            <a:pPr marL="0" indent="0">
              <a:buNone/>
            </a:pPr>
            <a:r>
              <a:rPr lang="pl-PL" dirty="0"/>
              <a:t>Język włoski - Język romański objęty statusem urzędowego we Włoszech, San Marino, Watykanie, Szwajcarii, oraz na Istrii, należącej do Chorwacji i Słowenii.​ W języku włoskim występuje akcent toniczny (obecny w każdym wyrazie) i pisany (graficzny). Najczęściej wyrazy akcentuje się na przedostatniej sylabie, np. amore – miłość. Czasami na ostatnią sylabę (wtedy akcent jest zaznaczany w wyrazie), np. </a:t>
            </a:r>
            <a:r>
              <a:rPr lang="pl-PL" dirty="0" err="1"/>
              <a:t>città</a:t>
            </a:r>
            <a:r>
              <a:rPr lang="pl-PL" dirty="0"/>
              <a:t> – miasto, często też na trzecią od końca, np. </a:t>
            </a:r>
            <a:r>
              <a:rPr lang="pl-PL" dirty="0" err="1"/>
              <a:t>tavola</a:t>
            </a:r>
            <a:r>
              <a:rPr lang="pl-PL" dirty="0"/>
              <a:t> – stół. Rzadko akcentuje się na czwartej sylabie od końca&gt;</a:t>
            </a:r>
          </a:p>
        </p:txBody>
      </p:sp>
    </p:spTree>
    <p:extLst>
      <p:ext uri="{BB962C8B-B14F-4D97-AF65-F5344CB8AC3E}">
        <p14:creationId xmlns:p14="http://schemas.microsoft.com/office/powerpoint/2010/main" val="369684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F49A68-468D-42C7-B13B-7F26F8DD88D3}"/>
              </a:ext>
            </a:extLst>
          </p:cNvPr>
          <p:cNvSpPr>
            <a:spLocks noGrp="1"/>
          </p:cNvSpPr>
          <p:nvPr>
            <p:ph type="title"/>
          </p:nvPr>
        </p:nvSpPr>
        <p:spPr/>
        <p:txBody>
          <a:bodyPr/>
          <a:lstStyle/>
          <a:p>
            <a:pPr algn="ctr"/>
            <a:r>
              <a:rPr lang="pl-PL" dirty="0"/>
              <a:t>Flaga Włoch</a:t>
            </a:r>
          </a:p>
        </p:txBody>
      </p:sp>
      <p:sp>
        <p:nvSpPr>
          <p:cNvPr id="3" name="Symbol zastępczy zawartości 2">
            <a:extLst>
              <a:ext uri="{FF2B5EF4-FFF2-40B4-BE49-F238E27FC236}">
                <a16:creationId xmlns:a16="http://schemas.microsoft.com/office/drawing/2014/main" id="{6CEF1670-F023-4EAD-A89B-E6F5DD23F7DB}"/>
              </a:ext>
            </a:extLst>
          </p:cNvPr>
          <p:cNvSpPr>
            <a:spLocks noGrp="1"/>
          </p:cNvSpPr>
          <p:nvPr>
            <p:ph idx="1"/>
          </p:nvPr>
        </p:nvSpPr>
        <p:spPr/>
        <p:txBody>
          <a:bodyPr/>
          <a:lstStyle/>
          <a:p>
            <a:pPr marL="0" indent="0">
              <a:buNone/>
            </a:pPr>
            <a:r>
              <a:rPr lang="pl-PL" dirty="0"/>
              <a:t>Flaga Włoch – jeden z symboli państwowych Republiki Włoskiej, który jest w kształcie prostokąta podzielonego na trzy pionowe pasy w barwach: zielona, biała, czerwona.</a:t>
            </a:r>
          </a:p>
        </p:txBody>
      </p:sp>
    </p:spTree>
    <p:extLst>
      <p:ext uri="{BB962C8B-B14F-4D97-AF65-F5344CB8AC3E}">
        <p14:creationId xmlns:p14="http://schemas.microsoft.com/office/powerpoint/2010/main" val="122368774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1473</Words>
  <Application>Microsoft Office PowerPoint</Application>
  <PresentationFormat>Panoramiczny</PresentationFormat>
  <Paragraphs>82</Paragraphs>
  <Slides>23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23</vt:i4>
      </vt:variant>
    </vt:vector>
  </HeadingPairs>
  <TitlesOfParts>
    <vt:vector size="29" baseType="lpstr">
      <vt:lpstr>-apple-system</vt:lpstr>
      <vt:lpstr>Arial</vt:lpstr>
      <vt:lpstr>Bahnschrift SemiBold</vt:lpstr>
      <vt:lpstr>Calibri</vt:lpstr>
      <vt:lpstr>Calibri Light</vt:lpstr>
      <vt:lpstr>Motyw pakietu Office</vt:lpstr>
      <vt:lpstr>Włochy</vt:lpstr>
      <vt:lpstr>Stolicą  Włoch jest Rzym</vt:lpstr>
      <vt:lpstr>Jak wygląda koloseum, i kiedy powstało?</vt:lpstr>
      <vt:lpstr>Gdzie leżą Włochy?</vt:lpstr>
      <vt:lpstr>Półwysep Apeniński</vt:lpstr>
      <vt:lpstr>Hymn Włoski</vt:lpstr>
      <vt:lpstr>Słowa hymnu</vt:lpstr>
      <vt:lpstr>Jaki język jest we Włoszech?</vt:lpstr>
      <vt:lpstr>Flaga Włoch</vt:lpstr>
      <vt:lpstr>Co oznaczają kolory na fladze Włoch?</vt:lpstr>
      <vt:lpstr>Waluta we Włoszech (euro)</vt:lpstr>
      <vt:lpstr>Kto jest obecnie głową państwa?</vt:lpstr>
      <vt:lpstr>Czym różni się system edukacji we Włoszech niż w Polsce?</vt:lpstr>
      <vt:lpstr>Od kiedy dzieci zaczynają edukacje?</vt:lpstr>
      <vt:lpstr>Etapy nauki we Włoszech</vt:lpstr>
      <vt:lpstr>Ostatnie osiągnięcia Włochów</vt:lpstr>
      <vt:lpstr>Ciekawostki</vt:lpstr>
      <vt:lpstr>Jedzenie we Włoszech</vt:lpstr>
      <vt:lpstr>Jak zrobić klasyczne włoskie ciasto na pizze?</vt:lpstr>
      <vt:lpstr>Przygotowanie włoskiego ciasta na pizzę:</vt:lpstr>
      <vt:lpstr>Prezentacja programu PowerPoint</vt:lpstr>
      <vt:lpstr>Finito! Gotowe!</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Włochy</dc:title>
  <dc:creator>Julita Archanowicz</dc:creator>
  <cp:lastModifiedBy>Natalia Gruza</cp:lastModifiedBy>
  <cp:revision>4</cp:revision>
  <dcterms:created xsi:type="dcterms:W3CDTF">2022-04-23T12:29:36Z</dcterms:created>
  <dcterms:modified xsi:type="dcterms:W3CDTF">2022-04-23T17:04:27Z</dcterms:modified>
</cp:coreProperties>
</file>